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72" r:id="rId5"/>
    <p:sldId id="274" r:id="rId6"/>
    <p:sldId id="273" r:id="rId7"/>
    <p:sldId id="277" r:id="rId8"/>
    <p:sldId id="280" r:id="rId9"/>
    <p:sldId id="279" r:id="rId10"/>
    <p:sldId id="276" r:id="rId11"/>
    <p:sldId id="287" r:id="rId12"/>
    <p:sldId id="289" r:id="rId13"/>
    <p:sldId id="281" r:id="rId14"/>
    <p:sldId id="275" r:id="rId15"/>
    <p:sldId id="288" r:id="rId16"/>
    <p:sldId id="282" r:id="rId17"/>
    <p:sldId id="283" r:id="rId18"/>
    <p:sldId id="284" r:id="rId19"/>
    <p:sldId id="285" r:id="rId20"/>
    <p:sldId id="294" r:id="rId21"/>
    <p:sldId id="295" r:id="rId22"/>
    <p:sldId id="259" r:id="rId23"/>
    <p:sldId id="299" r:id="rId24"/>
    <p:sldId id="258" r:id="rId25"/>
    <p:sldId id="260" r:id="rId26"/>
    <p:sldId id="261" r:id="rId27"/>
    <p:sldId id="262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E8A45-73B1-54A8-C6F0-04EAD4512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43107-F796-139F-97B4-55040619E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3B1F2-2D39-1C28-FB8D-EF77EC793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674B-AC3F-40A8-8F49-0771D2743A6A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6966F-7EE1-1A8D-3710-76906D216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95426-9DB2-0DC2-D763-A3B0E1BE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0050-058B-490F-BE9D-1CB9B0D1D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13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3F06F-5144-B368-9592-853EBC78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74C9F-787D-DC81-7B3F-7E8E238A2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F19D-C47D-463E-346E-EF40C82A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674B-AC3F-40A8-8F49-0771D2743A6A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84F2-792A-AE0A-E676-88F1E4B62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68F78-27BA-83BA-8940-FD47E0B95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0050-058B-490F-BE9D-1CB9B0D1D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47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BE35AA-81CE-7EB3-2CB1-EA4227EA65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A6DD7-67AC-32E6-DE83-9C6ABA41F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0278E-AD33-BD41-641E-5835B5CB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674B-AC3F-40A8-8F49-0771D2743A6A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0B914-AB6C-B198-E05B-0408EDC6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AE98D-A25A-A710-4CFE-BC67F8C3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0050-058B-490F-BE9D-1CB9B0D1D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29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E6118-2437-4B30-8E3C-4D2BE6020583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16122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E6118-2437-4B30-8E3C-4D2BE6020583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936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0F323-0142-5CC7-AEBD-23185F9F3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93DCE-325D-031A-A12A-67EB8FE97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D51AB-9984-5A0B-BE93-51D090173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674B-AC3F-40A8-8F49-0771D2743A6A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6EA41-CA22-01B9-B341-21C3AEE1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EBD06-44AF-D18D-A1F9-448251F29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0050-058B-490F-BE9D-1CB9B0D1D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84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DA871-4F44-5656-301B-CADF86E3F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1E5D-2075-BD8D-DABC-F39C4FC96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2B60C-BC50-4D62-73A8-E75FF9296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674B-AC3F-40A8-8F49-0771D2743A6A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209A1-BEB5-5196-28EC-F1E38B292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52977-28BE-4013-A16C-75208A92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0050-058B-490F-BE9D-1CB9B0D1D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5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2176-ED0B-5BDC-0D01-AF395E2EA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48831-FFD4-F699-A974-332F29BDE3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58950-FE29-AFF3-43FF-0C366E0A3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50630-9715-1D46-B0D7-A37F4012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674B-AC3F-40A8-8F49-0771D2743A6A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77125-8901-0219-CA67-FF9B61C4F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FB361-A6E8-C766-E6AD-447EC3A7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0050-058B-490F-BE9D-1CB9B0D1D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5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7530D-B490-F217-39CB-50CC37B4A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5BBAD-520B-8FA4-B56C-DCCEE8207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7A01D-C38A-C90D-200E-CCC51DCCD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FA8EA-FA92-49B2-6506-9A40090AD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2E7125-3C4D-C95A-4962-0D537C89D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2DBD48-45DF-B64F-0D30-F44E4FE02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674B-AC3F-40A8-8F49-0771D2743A6A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DDE59D-A1FC-BD74-064B-F1E5E388F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6BB91C-7AE7-CCF5-77EC-F0953503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0050-058B-490F-BE9D-1CB9B0D1D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23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C93FD-BE92-F814-2DB3-92C82CDDB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EAD6C4-C5D8-98D1-53D1-FE6EE6B15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674B-AC3F-40A8-8F49-0771D2743A6A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55BBC-8871-7F65-2FA4-FB3DA0557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4E07B-DC6C-A57A-FB44-D17FEDC0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0050-058B-490F-BE9D-1CB9B0D1D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8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337947-85FF-088D-34C3-EEF6A2026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674B-AC3F-40A8-8F49-0771D2743A6A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B96AA-7866-D294-FBA9-667A144DC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8C3C4-50C5-6E1C-6D01-DC060DBD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0050-058B-490F-BE9D-1CB9B0D1D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5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DA79D-59C0-0139-A3C3-1436A956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4E420-AEFD-3A7B-FC53-387ADBBFF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D6A97-C7BF-0C57-8898-CD70EB801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A14EE-60C2-3C63-08A8-49C25514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674B-AC3F-40A8-8F49-0771D2743A6A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BF8F6-1E21-05BE-C960-2FC15D665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E2EF1-DF12-CCA3-436B-22AA8B2C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0050-058B-490F-BE9D-1CB9B0D1D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6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8546-057A-4044-14E0-0A49D4577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54594-4C25-9FA2-EE8A-8A4E98BDE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DDA75-09AE-0510-A369-235BF16D2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CE3F4-5304-D2FE-DB5E-1C4977A70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674B-AC3F-40A8-8F49-0771D2743A6A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D291A-57D3-7D0C-9971-7D30A044A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85AFB-52CF-2F6E-1B0F-5FC90A152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0050-058B-490F-BE9D-1CB9B0D1D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4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85B88E-B1B3-0CEF-98B1-B807926A1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53615-84B9-817E-7E66-2CEC99616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A1797-BBB9-BBC1-C20F-74930693A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1674B-AC3F-40A8-8F49-0771D2743A6A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466CE-D790-545B-9B64-C86EE7B05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CF6E0-F931-216E-B8B6-48E450337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50050-058B-490F-BE9D-1CB9B0D1D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5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4819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dpress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wordpress.org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bpwozny@gmail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rnardwozny.wordpress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bernardwozny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FF5D4F-B360-EA63-03E0-B0FF8E9FC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7446" b="2193"/>
          <a:stretch/>
        </p:blipFill>
        <p:spPr>
          <a:xfrm>
            <a:off x="0" y="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1265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600" b="1" dirty="0">
                <a:solidFill>
                  <a:srgbClr val="FFFFFF"/>
                </a:solidFill>
              </a:rPr>
              <a:t>Build Your Website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307F4-9B35-4140-7FED-FA61A893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28" y="2281084"/>
            <a:ext cx="9346040" cy="419591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Bernard’s Introduction to Build &amp; Run a Website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Alysse’s</a:t>
            </a:r>
            <a:r>
              <a:rPr lang="en-US" dirty="0">
                <a:solidFill>
                  <a:srgbClr val="FFFFFF"/>
                </a:solidFill>
              </a:rPr>
              <a:t> Marketing Ideas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“Synergy between club members”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Bernard Wozny &amp; Alysse Adularia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CWC Sacramento Network Meeting September 1</a:t>
            </a:r>
            <a:r>
              <a:rPr lang="en-US" baseline="30000" dirty="0">
                <a:solidFill>
                  <a:srgbClr val="FFFFFF"/>
                </a:solidFill>
              </a:rPr>
              <a:t>st</a:t>
            </a:r>
            <a:r>
              <a:rPr lang="en-US" dirty="0">
                <a:solidFill>
                  <a:srgbClr val="FFFFFF"/>
                </a:solidFill>
              </a:rPr>
              <a:t> 2023</a:t>
            </a:r>
          </a:p>
        </p:txBody>
      </p:sp>
      <p:sp>
        <p:nvSpPr>
          <p:cNvPr id="1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22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8818" y="583345"/>
            <a:ext cx="7786357" cy="1215958"/>
          </a:xfrm>
        </p:spPr>
        <p:txBody>
          <a:bodyPr anchor="t">
            <a:noAutofit/>
          </a:bodyPr>
          <a:lstStyle/>
          <a:p>
            <a:pPr algn="r"/>
            <a:r>
              <a:rPr lang="en-US" sz="6600" b="1" dirty="0">
                <a:solidFill>
                  <a:srgbClr val="FFFFFF"/>
                </a:solidFill>
              </a:rPr>
              <a:t>Emails &amp; Newsletters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307F4-9B35-4140-7FED-FA61A893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31" y="2175869"/>
            <a:ext cx="9441816" cy="334609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200" b="1" dirty="0">
                <a:solidFill>
                  <a:srgbClr val="FFFFFF"/>
                </a:solidFill>
              </a:rPr>
              <a:t>Best practice – use 2 step verification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Legality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Politeness</a:t>
            </a:r>
            <a:endParaRPr lang="en-US" b="1" dirty="0">
              <a:solidFill>
                <a:srgbClr val="FFFFFF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How to attract emails?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Subject for next presentation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You must be proactive online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Must have Unsubscribe option</a:t>
            </a: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488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12779" y="-8867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418556"/>
            <a:ext cx="7364745" cy="1233263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6600" b="1" dirty="0">
                <a:solidFill>
                  <a:srgbClr val="FFFFFF"/>
                </a:solidFill>
              </a:rPr>
              <a:t>Emails &amp; Newsletters 2</a:t>
            </a: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DB7DB-4A76-BEB8-AE9A-3E606E5C25CE}"/>
              </a:ext>
            </a:extLst>
          </p:cNvPr>
          <p:cNvSpPr txBox="1"/>
          <p:nvPr/>
        </p:nvSpPr>
        <p:spPr>
          <a:xfrm>
            <a:off x="1285949" y="5712448"/>
            <a:ext cx="9364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Make the website fit what you want to convey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3D2A0FB-AC0A-E355-3743-5D0F77304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2994" y="1321030"/>
            <a:ext cx="9097774" cy="64547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to handle the First Email</a:t>
            </a:r>
          </a:p>
        </p:txBody>
      </p:sp>
      <p:pic>
        <p:nvPicPr>
          <p:cNvPr id="10" name="Picture 9" descr="A diagram of a website&#10;&#10;Description automatically generated">
            <a:extLst>
              <a:ext uri="{FF2B5EF4-FFF2-40B4-BE49-F238E27FC236}">
                <a16:creationId xmlns:a16="http://schemas.microsoft.com/office/drawing/2014/main" id="{F340A582-195B-0194-CD33-50F626FC9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44" y="1795852"/>
            <a:ext cx="7364744" cy="506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26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1215958"/>
          </a:xfrm>
        </p:spPr>
        <p:txBody>
          <a:bodyPr anchor="t">
            <a:normAutofit/>
          </a:bodyPr>
          <a:lstStyle/>
          <a:p>
            <a:pPr algn="r"/>
            <a:r>
              <a:rPr lang="en-US" sz="6600" b="1" dirty="0">
                <a:solidFill>
                  <a:srgbClr val="FFFFFF"/>
                </a:solidFill>
              </a:rPr>
              <a:t>Content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307F4-9B35-4140-7FED-FA61A893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31" y="2175868"/>
            <a:ext cx="9441816" cy="4232117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5100" b="1" dirty="0">
                <a:solidFill>
                  <a:srgbClr val="FFFFFF"/>
                </a:solidFill>
              </a:rPr>
              <a:t>All the pages, words, images, or anything else you want to portray</a:t>
            </a:r>
          </a:p>
          <a:p>
            <a:pPr algn="l"/>
            <a:r>
              <a:rPr lang="en-US" sz="5100" b="1" dirty="0">
                <a:solidFill>
                  <a:srgbClr val="FFFFFF"/>
                </a:solidFill>
              </a:rPr>
              <a:t>You must have;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Home Page </a:t>
            </a:r>
            <a:r>
              <a:rPr lang="en-US" sz="3200" dirty="0">
                <a:solidFill>
                  <a:srgbClr val="FFFFFF"/>
                </a:solidFill>
              </a:rPr>
              <a:t>– this is the landing page of the URL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About Me </a:t>
            </a:r>
            <a:r>
              <a:rPr lang="en-US" sz="3200" dirty="0">
                <a:solidFill>
                  <a:srgbClr val="FFFFFF"/>
                </a:solidFill>
              </a:rPr>
              <a:t>– this can be the above page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My Books </a:t>
            </a:r>
            <a:r>
              <a:rPr lang="en-US" sz="3200" dirty="0">
                <a:solidFill>
                  <a:srgbClr val="FFFFFF"/>
                </a:solidFill>
              </a:rPr>
              <a:t>– a list of all books, including synopsis, links to purchase locations etc.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Contact me</a:t>
            </a:r>
          </a:p>
          <a:p>
            <a:pPr algn="l"/>
            <a:r>
              <a:rPr lang="en-US" sz="5100" b="1" dirty="0">
                <a:solidFill>
                  <a:srgbClr val="FFFFFF"/>
                </a:solidFill>
              </a:rPr>
              <a:t>You Really Need to have;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Blog </a:t>
            </a:r>
            <a:r>
              <a:rPr lang="en-US" sz="3200" dirty="0">
                <a:solidFill>
                  <a:srgbClr val="FFFFFF"/>
                </a:solidFill>
              </a:rPr>
              <a:t>– may use a plugin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Email </a:t>
            </a:r>
            <a:r>
              <a:rPr lang="en-US" sz="3200" dirty="0">
                <a:solidFill>
                  <a:srgbClr val="FFFFFF"/>
                </a:solidFill>
              </a:rPr>
              <a:t>– requires a plugin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Subscribe to Newsletter </a:t>
            </a:r>
            <a:r>
              <a:rPr lang="en-US" sz="3200" dirty="0">
                <a:solidFill>
                  <a:srgbClr val="FFFFFF"/>
                </a:solidFill>
              </a:rPr>
              <a:t>– a secondary landing page</a:t>
            </a: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306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1061206"/>
          </a:xfrm>
        </p:spPr>
        <p:txBody>
          <a:bodyPr anchor="t"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Home Page 1</a:t>
            </a: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D2F911C-EA70-4B7E-3B90-E3E77DA557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Bernard's Home Page">
            <a:extLst>
              <a:ext uri="{FF2B5EF4-FFF2-40B4-BE49-F238E27FC236}">
                <a16:creationId xmlns:a16="http://schemas.microsoft.com/office/drawing/2014/main" id="{BCD7ECE7-AC49-92B1-5433-126422D90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8" y="1656293"/>
            <a:ext cx="10497462" cy="479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35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1435" y="11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1061206"/>
          </a:xfrm>
        </p:spPr>
        <p:txBody>
          <a:bodyPr anchor="t"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Home Page 2</a:t>
            </a: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D2F911C-EA70-4B7E-3B90-E3E77DA557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010F0F46-698A-46CA-5E02-2109C4D7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8" y="1656294"/>
            <a:ext cx="10513470" cy="479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86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1159528"/>
          </a:xfrm>
        </p:spPr>
        <p:txBody>
          <a:bodyPr anchor="t"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Hosting Options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307F4-9B35-4140-7FED-FA61A893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28" y="2057556"/>
            <a:ext cx="9441816" cy="441944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FF"/>
                </a:solidFill>
              </a:rPr>
              <a:t>Shop around for the hosting package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FFFF"/>
                </a:solidFill>
              </a:rPr>
              <a:t>Godaddy</a:t>
            </a:r>
            <a:endParaRPr lang="en-US" b="1" dirty="0">
              <a:solidFill>
                <a:srgbClr val="FFFFFF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Bluehost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FFFF"/>
                </a:solidFill>
              </a:rPr>
              <a:t>Ionos</a:t>
            </a:r>
            <a:endParaRPr lang="en-US" b="1" dirty="0">
              <a:solidFill>
                <a:srgbClr val="FFFFFF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FFFF"/>
                </a:solidFill>
              </a:rPr>
              <a:t>Dreamhost</a:t>
            </a:r>
            <a:endParaRPr lang="en-US" b="1" dirty="0">
              <a:solidFill>
                <a:srgbClr val="FFFFFF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Many others</a:t>
            </a:r>
          </a:p>
          <a:p>
            <a:pPr algn="l"/>
            <a:r>
              <a:rPr lang="en-US" sz="3200" b="1" dirty="0">
                <a:solidFill>
                  <a:srgbClr val="FFFFFF"/>
                </a:solidFill>
              </a:rPr>
              <a:t>Compare price, support, speed, tools, presentation engine, SSL, domain.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FF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500" b="1" dirty="0">
              <a:solidFill>
                <a:srgbClr val="FFFFFF"/>
              </a:solidFill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954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7330" y="583345"/>
            <a:ext cx="7953458" cy="1159528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Presentation Engine Options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307F4-9B35-4140-7FED-FA61A893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28" y="2057556"/>
            <a:ext cx="9441816" cy="4419444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Decide on the Features you want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WordPress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Wix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FFFF"/>
                </a:solidFill>
              </a:rPr>
              <a:t>Ionos</a:t>
            </a:r>
            <a:endParaRPr lang="en-US" sz="3200" b="1" dirty="0">
              <a:solidFill>
                <a:srgbClr val="FFFFFF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Shopify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Squarespace</a:t>
            </a:r>
          </a:p>
          <a:p>
            <a:pPr algn="l"/>
            <a:r>
              <a:rPr lang="en-US" sz="3200" b="1" dirty="0">
                <a:solidFill>
                  <a:srgbClr val="FFFFFF"/>
                </a:solidFill>
              </a:rPr>
              <a:t>Compare tools, themes (aka templates), </a:t>
            </a:r>
            <a:r>
              <a:rPr lang="en-US" sz="3200" b="1" dirty="0" err="1">
                <a:solidFill>
                  <a:srgbClr val="FFFFFF"/>
                </a:solidFill>
              </a:rPr>
              <a:t>migratability</a:t>
            </a:r>
            <a:r>
              <a:rPr lang="en-US" sz="3200" b="1" dirty="0">
                <a:solidFill>
                  <a:srgbClr val="FFFFFF"/>
                </a:solidFill>
              </a:rPr>
              <a:t>, ease of use, eCommerce.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FF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500" b="1" dirty="0">
              <a:solidFill>
                <a:srgbClr val="FFFFFF"/>
              </a:solidFill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317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7330" y="381001"/>
            <a:ext cx="7953458" cy="980874"/>
          </a:xfrm>
        </p:spPr>
        <p:txBody>
          <a:bodyPr anchor="t"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Note on WordPress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307F4-9B35-4140-7FED-FA61A893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27" y="1479463"/>
            <a:ext cx="9705577" cy="4997538"/>
          </a:xfrm>
        </p:spPr>
        <p:txBody>
          <a:bodyPr>
            <a:normAutofit lnSpcReduction="100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WordPress is Bernard’s weapon of choice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Feature rich – a plugin for everything!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Simple sites can easily be built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Easy to expand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Can migrate  (to any WordPress compatible host site)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Warning! Can be technically intimidating to set up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hlinkClick r:id="rId3"/>
              </a:rPr>
              <a:t>www.wordpress.com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– for your simple blog site.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hlinkClick r:id="rId4"/>
              </a:rPr>
              <a:t>www.wordpress.org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– to download WP components.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Free support (note use of forums)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500" b="1" dirty="0">
              <a:solidFill>
                <a:srgbClr val="FFFFFF"/>
              </a:solidFill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424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7330" y="381001"/>
            <a:ext cx="7953458" cy="980874"/>
          </a:xfrm>
        </p:spPr>
        <p:txBody>
          <a:bodyPr anchor="t"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What I Haven’t Covered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307F4-9B35-4140-7FED-FA61A893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27" y="1742865"/>
            <a:ext cx="9705577" cy="4734135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SEO – Search Engine Optimization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Google Analytics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Tools: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</a:rPr>
              <a:t>Backups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</a:rPr>
              <a:t>Traffic analysis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</a:rPr>
              <a:t>Site Maintenance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</a:rPr>
              <a:t>Loads of other stuff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FF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500" b="1" dirty="0">
              <a:solidFill>
                <a:srgbClr val="FFFFFF"/>
              </a:solidFill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78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4EE7-9C20-2E60-0981-C479B7877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5880" y="1788454"/>
            <a:ext cx="9426103" cy="2034516"/>
          </a:xfrm>
        </p:spPr>
        <p:txBody>
          <a:bodyPr/>
          <a:lstStyle/>
          <a:p>
            <a:r>
              <a:rPr lang="en-US" sz="4000" dirty="0">
                <a:latin typeface="Bangla MN" pitchFamily="2" charset="0"/>
                <a:cs typeface="Bangla MN" pitchFamily="2" charset="0"/>
              </a:rPr>
              <a:t>   Marketing 101a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64CE71-3D93-9378-1BEF-8BB0E00BB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4016087"/>
            <a:ext cx="6610009" cy="1587045"/>
          </a:xfrm>
        </p:spPr>
        <p:txBody>
          <a:bodyPr>
            <a:normAutofit lnSpcReduction="10000"/>
          </a:bodyPr>
          <a:lstStyle/>
          <a:p>
            <a:pPr algn="r"/>
            <a:endParaRPr lang="en-US" sz="2000" dirty="0">
              <a:latin typeface="Bangla MN" pitchFamily="2" charset="0"/>
              <a:cs typeface="Bangla MN" pitchFamily="2" charset="0"/>
            </a:endParaRPr>
          </a:p>
          <a:p>
            <a:pPr algn="r"/>
            <a:endParaRPr lang="en-US" sz="2000" dirty="0">
              <a:latin typeface="Bangla MN" pitchFamily="2" charset="0"/>
              <a:cs typeface="Bangla MN" pitchFamily="2" charset="0"/>
            </a:endParaRPr>
          </a:p>
          <a:p>
            <a:pPr algn="r"/>
            <a:endParaRPr lang="en-US" sz="2000" dirty="0">
              <a:latin typeface="Bangla MN" pitchFamily="2" charset="0"/>
              <a:cs typeface="Bangla MN" pitchFamily="2" charset="0"/>
            </a:endParaRPr>
          </a:p>
          <a:p>
            <a:pPr algn="r"/>
            <a:r>
              <a:rPr lang="en-US" sz="1800" dirty="0">
                <a:latin typeface="Bangla MN" pitchFamily="2" charset="0"/>
                <a:cs typeface="Bangla MN" pitchFamily="2" charset="0"/>
              </a:rPr>
              <a:t>Alysse Adularia</a:t>
            </a:r>
          </a:p>
          <a:p>
            <a:pPr algn="r"/>
            <a:r>
              <a:rPr lang="en-US" sz="1800" dirty="0">
                <a:latin typeface="Bangla MN" pitchFamily="2" charset="0"/>
                <a:cs typeface="Bangla MN" pitchFamily="2" charset="0"/>
              </a:rPr>
              <a:t>Writer, Rhetorician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AC3E4-3F56-DE0E-9088-6BB39C6D3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906" y="1361872"/>
            <a:ext cx="2247106" cy="2227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EA92F5-7AAA-7E2C-4F93-E1FEDD72B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647" y="3703655"/>
            <a:ext cx="1371932" cy="18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61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1392939"/>
          </a:xfrm>
        </p:spPr>
        <p:txBody>
          <a:bodyPr anchor="t">
            <a:normAutofit/>
          </a:bodyPr>
          <a:lstStyle/>
          <a:p>
            <a:pPr algn="r"/>
            <a:r>
              <a:rPr lang="en-US" sz="6600" b="1" dirty="0">
                <a:solidFill>
                  <a:srgbClr val="FFFFFF"/>
                </a:solidFill>
              </a:rPr>
              <a:t>What you Will learn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307F4-9B35-4140-7FED-FA61A893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28" y="2664542"/>
            <a:ext cx="9441816" cy="3812457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What is a Website?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Why do I Need a Website?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What do I need on my Website?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How do I Market my Website?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N.B. </a:t>
            </a:r>
            <a:r>
              <a:rPr lang="en-US" dirty="0">
                <a:solidFill>
                  <a:srgbClr val="FFFFFF"/>
                </a:solidFill>
              </a:rPr>
              <a:t>using bernardwozny.com as examples.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Creating a Website is like creating a BOOK!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500" b="1" dirty="0">
              <a:solidFill>
                <a:srgbClr val="FFFFFF"/>
              </a:solidFill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352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15C59-BC37-2886-BC34-F285CEE421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>
                <a:latin typeface="Bangla MN" pitchFamily="2" charset="0"/>
                <a:cs typeface="Bangla MN" pitchFamily="2" charset="0"/>
              </a:rPr>
              <a:t>Leave a message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1B95E-E74D-9E77-16D0-D16E339C7D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00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6B95-13EF-9803-4585-B0BF3BE5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ngla MN" pitchFamily="2" charset="0"/>
              </a:rPr>
              <a:t>REFOCUS YOUR CREATIVITY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74BAF-8B47-E8DE-AE39-505B0FA19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ngla MN" pitchFamily="2" charset="0"/>
              </a:rPr>
              <a:t>You’re in business now</a:t>
            </a:r>
          </a:p>
          <a:p>
            <a:r>
              <a:rPr lang="en-US" dirty="0">
                <a:latin typeface="Bangla MN" pitchFamily="2" charset="0"/>
              </a:rPr>
              <a:t>Be the decision maker</a:t>
            </a:r>
          </a:p>
        </p:txBody>
      </p:sp>
    </p:spTree>
    <p:extLst>
      <p:ext uri="{BB962C8B-B14F-4D97-AF65-F5344CB8AC3E}">
        <p14:creationId xmlns:p14="http://schemas.microsoft.com/office/powerpoint/2010/main" val="1781828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DABC-13DF-8602-18C6-B18E30132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ngla MN" pitchFamily="2" charset="0"/>
              </a:rPr>
              <a:t>Aristotle Said it Best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24375-5874-B43E-86BB-E6460F49A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Baghdad" pitchFamily="2" charset="-78"/>
              </a:rPr>
              <a:t>There’s nothing new about marketing</a:t>
            </a:r>
          </a:p>
          <a:p>
            <a:r>
              <a:rPr lang="en-US" dirty="0">
                <a:latin typeface="Baghdad" pitchFamily="2" charset="-78"/>
              </a:rPr>
              <a:t>Everything is an argument</a:t>
            </a:r>
          </a:p>
          <a:p>
            <a:r>
              <a:rPr lang="en-US" dirty="0">
                <a:latin typeface="Baghdad" pitchFamily="2" charset="-78"/>
              </a:rPr>
              <a:t>Some of it is obvious</a:t>
            </a:r>
          </a:p>
          <a:p>
            <a:r>
              <a:rPr lang="en-US" dirty="0">
                <a:latin typeface="Baghdad" pitchFamily="2" charset="-78"/>
              </a:rPr>
              <a:t>Hopefully, you’ve been doing some of the work as you write</a:t>
            </a:r>
          </a:p>
        </p:txBody>
      </p:sp>
    </p:spTree>
    <p:extLst>
      <p:ext uri="{BB962C8B-B14F-4D97-AF65-F5344CB8AC3E}">
        <p14:creationId xmlns:p14="http://schemas.microsoft.com/office/powerpoint/2010/main" val="3152180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C3C89-225B-293B-621D-1BCDE8A0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ngla MN" pitchFamily="2" charset="0"/>
              </a:rPr>
              <a:t>Know who you’re writing 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81B05-0FC7-6107-D670-F4BC67819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angla MN" pitchFamily="2" charset="0"/>
              </a:rPr>
              <a:t>Genre (it doesn’t stop there)</a:t>
            </a:r>
          </a:p>
          <a:p>
            <a:r>
              <a:rPr lang="en-US" dirty="0">
                <a:latin typeface="Bangla MN" pitchFamily="2" charset="0"/>
              </a:rPr>
              <a:t>For example, are they women? men? </a:t>
            </a:r>
          </a:p>
          <a:p>
            <a:pPr lvl="1"/>
            <a:r>
              <a:rPr lang="en-US" dirty="0">
                <a:latin typeface="Bangla MN" pitchFamily="2" charset="0"/>
              </a:rPr>
              <a:t>How much do they read? </a:t>
            </a:r>
          </a:p>
          <a:p>
            <a:pPr lvl="1"/>
            <a:r>
              <a:rPr lang="en-US" dirty="0">
                <a:latin typeface="Bangla MN" pitchFamily="2" charset="0"/>
              </a:rPr>
              <a:t>What is their diction level?</a:t>
            </a:r>
          </a:p>
          <a:p>
            <a:pPr lvl="1"/>
            <a:r>
              <a:rPr lang="en-US" dirty="0">
                <a:latin typeface="Bangla MN" pitchFamily="2" charset="0"/>
              </a:rPr>
              <a:t>What is their ethnicity? </a:t>
            </a:r>
          </a:p>
          <a:p>
            <a:pPr lvl="1"/>
            <a:r>
              <a:rPr lang="en-US" dirty="0">
                <a:latin typeface="Bangla MN" pitchFamily="2" charset="0"/>
              </a:rPr>
              <a:t>What is their socio-economic standing</a:t>
            </a:r>
          </a:p>
          <a:p>
            <a:pPr lvl="1"/>
            <a:r>
              <a:rPr lang="en-US" dirty="0">
                <a:latin typeface="Bangla MN" pitchFamily="2" charset="0"/>
              </a:rPr>
              <a:t>Where and how did they grow up?</a:t>
            </a:r>
          </a:p>
          <a:p>
            <a:pPr lvl="1"/>
            <a:r>
              <a:rPr lang="en-US" dirty="0">
                <a:latin typeface="Bangla MN" pitchFamily="2" charset="0"/>
              </a:rPr>
              <a:t>What do they do in their spare time?</a:t>
            </a:r>
          </a:p>
          <a:p>
            <a:pPr lvl="1"/>
            <a:r>
              <a:rPr lang="en-US" dirty="0">
                <a:latin typeface="Bangla MN" pitchFamily="2" charset="0"/>
              </a:rPr>
              <a:t>Something else?	</a:t>
            </a:r>
          </a:p>
          <a:p>
            <a:pPr lvl="1"/>
            <a:endParaRPr lang="en-US" dirty="0">
              <a:latin typeface="Bangla MN" pitchFamily="2" charset="0"/>
            </a:endParaRPr>
          </a:p>
          <a:p>
            <a:endParaRPr lang="en-US" dirty="0">
              <a:latin typeface="Bangla M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35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A3F06-7370-0B09-7AE8-17E224AB8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angla MN" pitchFamily="2" charset="0"/>
              </a:rPr>
              <a:t>What do you want your reader to do when they’ve finished reading?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D4C05-5A19-291D-2AF0-A5AB1972B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Bangla MN" pitchFamily="2" charset="0"/>
              </a:rPr>
              <a:t>Recommend it?</a:t>
            </a:r>
          </a:p>
          <a:p>
            <a:r>
              <a:rPr lang="en-US" dirty="0">
                <a:latin typeface="Bangla MN" pitchFamily="2" charset="0"/>
              </a:rPr>
              <a:t>Read it to someone?</a:t>
            </a:r>
          </a:p>
          <a:p>
            <a:r>
              <a:rPr lang="en-US" dirty="0">
                <a:latin typeface="Bangla MN" pitchFamily="2" charset="0"/>
              </a:rPr>
              <a:t>Read it again?</a:t>
            </a:r>
          </a:p>
          <a:p>
            <a:r>
              <a:rPr lang="en-US" dirty="0">
                <a:latin typeface="Bangla MN" pitchFamily="2" charset="0"/>
              </a:rPr>
              <a:t>See the world differently, change their attitude?</a:t>
            </a:r>
          </a:p>
          <a:p>
            <a:r>
              <a:rPr lang="en-US" dirty="0">
                <a:latin typeface="Bangla MN" pitchFamily="2" charset="0"/>
              </a:rPr>
              <a:t>Change something in their life?</a:t>
            </a:r>
          </a:p>
          <a:p>
            <a:r>
              <a:rPr lang="en-US" dirty="0">
                <a:latin typeface="Bangla MN" pitchFamily="2" charset="0"/>
              </a:rPr>
              <a:t>Become motivated?</a:t>
            </a:r>
          </a:p>
          <a:p>
            <a:r>
              <a:rPr lang="en-US" dirty="0">
                <a:latin typeface="Bangla MN" pitchFamily="2" charset="0"/>
              </a:rPr>
              <a:t>Learn something?</a:t>
            </a:r>
          </a:p>
          <a:p>
            <a:r>
              <a:rPr lang="en-US" dirty="0">
                <a:latin typeface="Bangla MN" pitchFamily="2" charset="0"/>
              </a:rPr>
              <a:t>Have more hope?</a:t>
            </a:r>
          </a:p>
          <a:p>
            <a:r>
              <a:rPr lang="en-US" dirty="0">
                <a:latin typeface="Bangla MN" pitchFamily="2" charset="0"/>
              </a:rPr>
              <a:t>Change how they think?</a:t>
            </a:r>
          </a:p>
          <a:p>
            <a:r>
              <a:rPr lang="en-US" dirty="0">
                <a:latin typeface="Bangla MN" pitchFamily="2" charset="0"/>
              </a:rPr>
              <a:t>Buy the next installment?</a:t>
            </a:r>
          </a:p>
          <a:p>
            <a:endParaRPr lang="en-US" dirty="0">
              <a:latin typeface="Bangla MN" pitchFamily="2" charset="0"/>
            </a:endParaRPr>
          </a:p>
          <a:p>
            <a:endParaRPr lang="en-US" dirty="0">
              <a:latin typeface="Bangla M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67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3AEB1-E6E5-7931-E0EE-E6269305D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ngla MN" pitchFamily="2" charset="0"/>
              </a:rPr>
              <a:t>Create Your Argument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6EECC-FD08-4C03-D994-AC84F8362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ngla MN" pitchFamily="2" charset="0"/>
              </a:rPr>
              <a:t>Ethos: do it because of who I am</a:t>
            </a:r>
          </a:p>
          <a:p>
            <a:r>
              <a:rPr lang="en-US" dirty="0">
                <a:latin typeface="Bangla MN" pitchFamily="2" charset="0"/>
              </a:rPr>
              <a:t>Logos: do it because it makes sense</a:t>
            </a:r>
          </a:p>
          <a:p>
            <a:r>
              <a:rPr lang="en-US" dirty="0">
                <a:latin typeface="Bangla MN" pitchFamily="2" charset="0"/>
              </a:rPr>
              <a:t>Pathos: do it because of how it makes you feel</a:t>
            </a:r>
          </a:p>
          <a:p>
            <a:r>
              <a:rPr lang="en-US" dirty="0">
                <a:latin typeface="Bangla MN" pitchFamily="2" charset="0"/>
              </a:rPr>
              <a:t>Often there will be more than one is needed</a:t>
            </a:r>
          </a:p>
        </p:txBody>
      </p:sp>
    </p:spTree>
    <p:extLst>
      <p:ext uri="{BB962C8B-B14F-4D97-AF65-F5344CB8AC3E}">
        <p14:creationId xmlns:p14="http://schemas.microsoft.com/office/powerpoint/2010/main" val="3084526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107B-7BFB-41CC-FBC2-7B6EAE59E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ngla MN" pitchFamily="2" charset="0"/>
              </a:rPr>
              <a:t>Apply your argument to EVERYTHING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B6641-0A45-53BC-F5CC-04039A53D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Bangla MN" pitchFamily="2" charset="0"/>
              </a:rPr>
              <a:t>Website, design, and content</a:t>
            </a:r>
          </a:p>
          <a:p>
            <a:r>
              <a:rPr lang="en-US" dirty="0">
                <a:latin typeface="Bangla MN" pitchFamily="2" charset="0"/>
              </a:rPr>
              <a:t>Bio</a:t>
            </a:r>
          </a:p>
          <a:p>
            <a:r>
              <a:rPr lang="en-US" dirty="0">
                <a:latin typeface="Bangla MN" pitchFamily="2" charset="0"/>
              </a:rPr>
              <a:t>Title and cover art</a:t>
            </a:r>
          </a:p>
          <a:p>
            <a:r>
              <a:rPr lang="en-US" dirty="0">
                <a:latin typeface="Bangla MN" pitchFamily="2" charset="0"/>
              </a:rPr>
              <a:t>Cover jacket, introduction, summary</a:t>
            </a:r>
          </a:p>
          <a:p>
            <a:r>
              <a:rPr lang="en-US" dirty="0">
                <a:latin typeface="Bangla MN" pitchFamily="2" charset="0"/>
              </a:rPr>
              <a:t>Press release</a:t>
            </a:r>
          </a:p>
          <a:p>
            <a:r>
              <a:rPr lang="en-US" dirty="0">
                <a:latin typeface="Bangla MN" pitchFamily="2" charset="0"/>
              </a:rPr>
              <a:t>Query </a:t>
            </a:r>
          </a:p>
          <a:p>
            <a:r>
              <a:rPr lang="en-US" dirty="0">
                <a:latin typeface="Bangla MN" pitchFamily="2" charset="0"/>
              </a:rPr>
              <a:t>Two sentence pitch</a:t>
            </a:r>
          </a:p>
          <a:p>
            <a:r>
              <a:rPr lang="en-US" dirty="0">
                <a:latin typeface="Bangla MN" pitchFamily="2" charset="0"/>
              </a:rPr>
              <a:t>Blog</a:t>
            </a:r>
          </a:p>
          <a:p>
            <a:r>
              <a:rPr lang="en-US" dirty="0">
                <a:latin typeface="Bangla MN" pitchFamily="2" charset="0"/>
              </a:rPr>
              <a:t>Personal appearances</a:t>
            </a:r>
          </a:p>
        </p:txBody>
      </p:sp>
    </p:spTree>
    <p:extLst>
      <p:ext uri="{BB962C8B-B14F-4D97-AF65-F5344CB8AC3E}">
        <p14:creationId xmlns:p14="http://schemas.microsoft.com/office/powerpoint/2010/main" val="3037869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1884" y="583344"/>
            <a:ext cx="9978904" cy="1471598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Question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307F4-9B35-4140-7FED-FA61A893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27" y="2508665"/>
            <a:ext cx="9705577" cy="3968336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FFFF"/>
                </a:solidFill>
              </a:rPr>
              <a:t>Bernard Wozny, </a:t>
            </a:r>
            <a:r>
              <a:rPr lang="en-US" sz="2800" b="1" dirty="0">
                <a:solidFill>
                  <a:srgbClr val="FFFFFF"/>
                </a:solidFill>
                <a:hlinkClick r:id="rId3"/>
              </a:rPr>
              <a:t>bpwozny@gmail.com</a:t>
            </a:r>
            <a:endParaRPr lang="en-US" sz="2800" b="1" dirty="0">
              <a:solidFill>
                <a:srgbClr val="FFFFFF"/>
              </a:solidFill>
            </a:endParaRPr>
          </a:p>
          <a:p>
            <a:pPr algn="l"/>
            <a:r>
              <a:rPr lang="en-US" sz="2800" b="1" dirty="0">
                <a:solidFill>
                  <a:srgbClr val="FFFFFF"/>
                </a:solidFill>
              </a:rPr>
              <a:t>www.bernardwozny.com</a:t>
            </a: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497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8818" y="583346"/>
            <a:ext cx="7581969" cy="1058642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6600" b="1" dirty="0">
                <a:solidFill>
                  <a:srgbClr val="FFFFFF"/>
                </a:solidFill>
              </a:rPr>
              <a:t>Why do I need Website?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307F4-9B35-4140-7FED-FA61A893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28" y="1871282"/>
            <a:ext cx="9441816" cy="4605717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A website is your main base on the Internet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</a:rPr>
              <a:t>Other Internet media may also be used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Self expression of who you are (an author)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Promote your Content (books etc.)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Links to Sales locations (Amazon, direct sales?!)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Blog and Email: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</a:rPr>
              <a:t>To push updates &amp; information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</a:rPr>
              <a:t>To entertain your followers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FF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500" b="1" dirty="0">
              <a:solidFill>
                <a:srgbClr val="FFFFFF"/>
              </a:solidFill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449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0" y="11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6"/>
            <a:ext cx="7160357" cy="1058642"/>
          </a:xfrm>
        </p:spPr>
        <p:txBody>
          <a:bodyPr anchor="t">
            <a:normAutofit/>
          </a:bodyPr>
          <a:lstStyle/>
          <a:p>
            <a:pPr algn="r"/>
            <a:r>
              <a:rPr lang="en-US" sz="6600" b="1" dirty="0">
                <a:solidFill>
                  <a:srgbClr val="FFFFFF"/>
                </a:solidFill>
              </a:rPr>
              <a:t>What is a Website?</a:t>
            </a: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084A119-0202-7976-4DD9-8C493E09C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9019"/>
            <a:ext cx="9144000" cy="61586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 website is a hierarchy of functions – that carries the content you want to convey</a:t>
            </a:r>
          </a:p>
        </p:txBody>
      </p:sp>
      <p:pic>
        <p:nvPicPr>
          <p:cNvPr id="4" name="Picture 3" descr="A white and black web page">
            <a:extLst>
              <a:ext uri="{FF2B5EF4-FFF2-40B4-BE49-F238E27FC236}">
                <a16:creationId xmlns:a16="http://schemas.microsoft.com/office/drawing/2014/main" id="{7A67C85D-C210-6740-849F-10D248E1F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342" y="1519646"/>
            <a:ext cx="6421818" cy="439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03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1215958"/>
          </a:xfrm>
        </p:spPr>
        <p:txBody>
          <a:bodyPr anchor="t">
            <a:normAutofit/>
          </a:bodyPr>
          <a:lstStyle/>
          <a:p>
            <a:pPr algn="r"/>
            <a:r>
              <a:rPr lang="en-US" sz="6600" b="1" dirty="0">
                <a:solidFill>
                  <a:srgbClr val="FFFFFF"/>
                </a:solidFill>
              </a:rPr>
              <a:t>My Domain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307F4-9B35-4140-7FED-FA61A893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31" y="2175869"/>
            <a:ext cx="9441816" cy="2882829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Purchase a domain ‘yourwebsite.com’ ($2?)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Purchase a Host Site (~$100 Per year)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Determine your presentation engine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</a:rPr>
              <a:t>WordPress, Wix, Squarespace, etc.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4100" b="1" dirty="0">
              <a:solidFill>
                <a:srgbClr val="FFFFFF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4100" b="1" dirty="0">
              <a:solidFill>
                <a:srgbClr val="FFFFFF"/>
              </a:solidFill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60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1215958"/>
          </a:xfrm>
        </p:spPr>
        <p:txBody>
          <a:bodyPr anchor="t">
            <a:normAutofit/>
          </a:bodyPr>
          <a:lstStyle/>
          <a:p>
            <a:pPr algn="r"/>
            <a:r>
              <a:rPr lang="en-US" sz="6600" b="1" dirty="0">
                <a:solidFill>
                  <a:srgbClr val="FFFFFF"/>
                </a:solidFill>
              </a:rPr>
              <a:t>Domain Hosting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307F4-9B35-4140-7FED-FA61A893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31" y="2175869"/>
            <a:ext cx="9441816" cy="334609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9600" b="1" dirty="0">
                <a:solidFill>
                  <a:srgbClr val="FFFFFF"/>
                </a:solidFill>
              </a:rPr>
              <a:t>Sub Domain hosting – worth mentioning as a free option.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9600" b="1" dirty="0">
              <a:solidFill>
                <a:srgbClr val="FFFFFF"/>
              </a:solidFill>
            </a:endParaRPr>
          </a:p>
          <a:p>
            <a:pPr algn="l"/>
            <a:r>
              <a:rPr lang="en-US" sz="8000" b="1" dirty="0">
                <a:solidFill>
                  <a:srgbClr val="FFFFFF"/>
                </a:solidFill>
              </a:rPr>
              <a:t>Example:</a:t>
            </a:r>
          </a:p>
          <a:p>
            <a:pPr algn="l"/>
            <a:r>
              <a:rPr lang="en-US" sz="8000" b="1" dirty="0">
                <a:solidFill>
                  <a:srgbClr val="FFFFFF"/>
                </a:solidFill>
                <a:hlinkClick r:id="rId3"/>
              </a:rPr>
              <a:t>www.bernardwozny.wordpress.com</a:t>
            </a:r>
            <a:endParaRPr lang="en-US" sz="8000" b="1" dirty="0">
              <a:solidFill>
                <a:srgbClr val="FFFFFF"/>
              </a:solidFill>
            </a:endParaRPr>
          </a:p>
          <a:p>
            <a:pPr algn="l"/>
            <a:r>
              <a:rPr lang="en-US" sz="8000" b="1" dirty="0">
                <a:solidFill>
                  <a:srgbClr val="FFFFFF"/>
                </a:solidFill>
              </a:rPr>
              <a:t>    Simple features and functionality, a simple blog site.</a:t>
            </a:r>
          </a:p>
          <a:p>
            <a:pPr algn="l"/>
            <a:endParaRPr lang="en-US" sz="8000" b="1" dirty="0">
              <a:solidFill>
                <a:srgbClr val="FFFFFF"/>
              </a:solidFill>
            </a:endParaRPr>
          </a:p>
          <a:p>
            <a:pPr algn="l"/>
            <a:r>
              <a:rPr lang="en-US" sz="9600" b="1" dirty="0">
                <a:solidFill>
                  <a:srgbClr val="FFFFFF"/>
                </a:solidFill>
              </a:rPr>
              <a:t>Instead of</a:t>
            </a:r>
          </a:p>
          <a:p>
            <a:pPr algn="l"/>
            <a:r>
              <a:rPr lang="en-US" sz="8000" b="1" dirty="0">
                <a:solidFill>
                  <a:srgbClr val="FFFFFF"/>
                </a:solidFill>
                <a:hlinkClick r:id="rId4"/>
              </a:rPr>
              <a:t>www.bernardwozny.com</a:t>
            </a:r>
            <a:endParaRPr lang="en-US" sz="8000" b="1" dirty="0">
              <a:solidFill>
                <a:srgbClr val="FFFFFF"/>
              </a:solidFill>
            </a:endParaRPr>
          </a:p>
          <a:p>
            <a:pPr algn="l"/>
            <a:r>
              <a:rPr lang="en-US" sz="8000" b="1" dirty="0">
                <a:solidFill>
                  <a:srgbClr val="FFFFFF"/>
                </a:solidFill>
              </a:rPr>
              <a:t>    Fully functional website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rgbClr val="FFFFFF"/>
                </a:solidFill>
              </a:rPr>
              <a:t>F</a:t>
            </a: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DB7DB-4A76-BEB8-AE9A-3E606E5C25CE}"/>
              </a:ext>
            </a:extLst>
          </p:cNvPr>
          <p:cNvSpPr txBox="1"/>
          <p:nvPr/>
        </p:nvSpPr>
        <p:spPr>
          <a:xfrm>
            <a:off x="1285949" y="5712448"/>
            <a:ext cx="9364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Make the website fit what you want to convey</a:t>
            </a:r>
          </a:p>
        </p:txBody>
      </p:sp>
    </p:spTree>
    <p:extLst>
      <p:ext uri="{BB962C8B-B14F-4D97-AF65-F5344CB8AC3E}">
        <p14:creationId xmlns:p14="http://schemas.microsoft.com/office/powerpoint/2010/main" val="57806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19" y="-8867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1215958"/>
          </a:xfrm>
        </p:spPr>
        <p:txBody>
          <a:bodyPr anchor="t">
            <a:normAutofit/>
          </a:bodyPr>
          <a:lstStyle/>
          <a:p>
            <a:pPr algn="r"/>
            <a:r>
              <a:rPr lang="en-US" sz="6600" b="1" dirty="0">
                <a:solidFill>
                  <a:srgbClr val="FFFFFF"/>
                </a:solidFill>
              </a:rPr>
              <a:t>Look &amp; Feel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307F4-9B35-4140-7FED-FA61A893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31" y="2175868"/>
            <a:ext cx="9441816" cy="3733319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5100" b="1" dirty="0">
                <a:solidFill>
                  <a:srgbClr val="FFFFFF"/>
                </a:solidFill>
              </a:rPr>
              <a:t>Presentation Engine: How to present your content?</a:t>
            </a:r>
          </a:p>
          <a:p>
            <a:pPr algn="l"/>
            <a:endParaRPr lang="en-US" sz="3200" b="1" dirty="0">
              <a:solidFill>
                <a:srgbClr val="FFFFFF"/>
              </a:solidFill>
            </a:endParaRPr>
          </a:p>
          <a:p>
            <a:pPr algn="l"/>
            <a:r>
              <a:rPr lang="en-US" sz="3800" b="1" dirty="0">
                <a:solidFill>
                  <a:srgbClr val="FFFFFF"/>
                </a:solidFill>
              </a:rPr>
              <a:t>Use a defined Theme</a:t>
            </a:r>
          </a:p>
          <a:p>
            <a:pPr algn="l"/>
            <a:r>
              <a:rPr lang="en-US" sz="3800" b="1" dirty="0">
                <a:solidFill>
                  <a:srgbClr val="FFFFFF"/>
                </a:solidFill>
              </a:rPr>
              <a:t>Manage images</a:t>
            </a:r>
          </a:p>
          <a:p>
            <a:pPr algn="l"/>
            <a:r>
              <a:rPr lang="en-US" sz="3800" b="1" dirty="0">
                <a:solidFill>
                  <a:srgbClr val="FFFFFF"/>
                </a:solidFill>
              </a:rPr>
              <a:t>Manage page displays</a:t>
            </a:r>
          </a:p>
          <a:p>
            <a:pPr lvl="1" algn="l"/>
            <a:r>
              <a:rPr lang="en-US" sz="2800" b="1" dirty="0">
                <a:solidFill>
                  <a:srgbClr val="FFFFFF"/>
                </a:solidFill>
              </a:rPr>
              <a:t>Single page</a:t>
            </a:r>
          </a:p>
          <a:p>
            <a:pPr lvl="1" algn="l"/>
            <a:r>
              <a:rPr lang="en-US" sz="2800" b="1" dirty="0">
                <a:solidFill>
                  <a:srgbClr val="FFFFFF"/>
                </a:solidFill>
              </a:rPr>
              <a:t>Columns</a:t>
            </a:r>
          </a:p>
          <a:p>
            <a:pPr lvl="1" algn="l"/>
            <a:r>
              <a:rPr lang="en-US" sz="2800" b="1" dirty="0">
                <a:solidFill>
                  <a:srgbClr val="FFFFFF"/>
                </a:solidFill>
              </a:rPr>
              <a:t>Menus</a:t>
            </a:r>
          </a:p>
          <a:p>
            <a:pPr lvl="1" algn="l"/>
            <a:r>
              <a:rPr lang="en-US" sz="2800" b="1" dirty="0">
                <a:solidFill>
                  <a:srgbClr val="FFFFFF"/>
                </a:solidFill>
              </a:rPr>
              <a:t>Headers (aka headlines)</a:t>
            </a:r>
          </a:p>
          <a:p>
            <a:pPr lvl="1" algn="l"/>
            <a:endParaRPr lang="en-US" sz="3200" b="1" dirty="0">
              <a:solidFill>
                <a:srgbClr val="FFFFFF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rgbClr val="FFFFFF"/>
                </a:solidFill>
              </a:rPr>
              <a:t>F</a:t>
            </a: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61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1215958"/>
          </a:xfrm>
        </p:spPr>
        <p:txBody>
          <a:bodyPr anchor="t">
            <a:normAutofit/>
          </a:bodyPr>
          <a:lstStyle/>
          <a:p>
            <a:pPr algn="r"/>
            <a:r>
              <a:rPr lang="en-US" sz="6600" b="1" dirty="0">
                <a:solidFill>
                  <a:srgbClr val="FFFFFF"/>
                </a:solidFill>
              </a:rPr>
              <a:t>Essential Functions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307F4-9B35-4140-7FED-FA61A893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31" y="2175869"/>
            <a:ext cx="9441816" cy="334609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FF"/>
                </a:solidFill>
              </a:rPr>
              <a:t>Things you MUST be able to do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Create Pages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Allow &amp; manage Comments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Emails – Newsletter management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Blog – Entertain and stimulate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rgbClr val="FFFFFF"/>
                </a:solidFill>
              </a:rPr>
              <a:t>F</a:t>
            </a: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DB7DB-4A76-BEB8-AE9A-3E606E5C25CE}"/>
              </a:ext>
            </a:extLst>
          </p:cNvPr>
          <p:cNvSpPr txBox="1"/>
          <p:nvPr/>
        </p:nvSpPr>
        <p:spPr>
          <a:xfrm>
            <a:off x="1285949" y="5712448"/>
            <a:ext cx="9364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Make the website fit what you want to convey</a:t>
            </a:r>
          </a:p>
        </p:txBody>
      </p:sp>
    </p:spTree>
    <p:extLst>
      <p:ext uri="{BB962C8B-B14F-4D97-AF65-F5344CB8AC3E}">
        <p14:creationId xmlns:p14="http://schemas.microsoft.com/office/powerpoint/2010/main" val="3844072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AB614-CD13-2606-F033-F59E6727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920" b="681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8697-A726-5517-CA4A-B07ABCC5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1038978"/>
          </a:xfrm>
        </p:spPr>
        <p:txBody>
          <a:bodyPr anchor="t"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WordPress Dashboard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307F4-9B35-4140-7FED-FA61A8933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28" y="3594170"/>
            <a:ext cx="9441816" cy="2882829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FF"/>
                </a:solidFill>
              </a:rPr>
              <a:t>More to write here</a:t>
            </a:r>
            <a:r>
              <a:rPr lang="en-US" sz="8000" dirty="0">
                <a:solidFill>
                  <a:srgbClr val="FFFFFF"/>
                </a:solidFill>
              </a:rPr>
              <a:t>.</a:t>
            </a:r>
            <a:endParaRPr lang="en-US" sz="8000" b="1" dirty="0">
              <a:solidFill>
                <a:srgbClr val="FFFFFF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500" b="1" dirty="0">
              <a:solidFill>
                <a:srgbClr val="FFFFFF"/>
              </a:solidFill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8C70B98-2522-EB5A-C8E1-C27773C87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02" y="1509154"/>
            <a:ext cx="10664732" cy="511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17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27103</TotalTime>
  <Words>887</Words>
  <Application>Microsoft Office PowerPoint</Application>
  <PresentationFormat>Widescreen</PresentationFormat>
  <Paragraphs>176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Baghdad</vt:lpstr>
      <vt:lpstr>Bangla MN</vt:lpstr>
      <vt:lpstr>Calibri</vt:lpstr>
      <vt:lpstr>Calibri Light</vt:lpstr>
      <vt:lpstr>Franklin Gothic Book</vt:lpstr>
      <vt:lpstr>Office Theme</vt:lpstr>
      <vt:lpstr>Crop</vt:lpstr>
      <vt:lpstr>Build Your Website</vt:lpstr>
      <vt:lpstr>What you Will learn</vt:lpstr>
      <vt:lpstr>Why do I need Website?</vt:lpstr>
      <vt:lpstr>What is a Website?</vt:lpstr>
      <vt:lpstr>My Domain</vt:lpstr>
      <vt:lpstr>Domain Hosting</vt:lpstr>
      <vt:lpstr>Look &amp; Feel</vt:lpstr>
      <vt:lpstr>Essential Functions</vt:lpstr>
      <vt:lpstr>WordPress Dashboard</vt:lpstr>
      <vt:lpstr>Emails &amp; Newsletters 1</vt:lpstr>
      <vt:lpstr>Emails &amp; Newsletters 2</vt:lpstr>
      <vt:lpstr>Content</vt:lpstr>
      <vt:lpstr>Home Page 1</vt:lpstr>
      <vt:lpstr>Home Page 2</vt:lpstr>
      <vt:lpstr>Hosting Options</vt:lpstr>
      <vt:lpstr>Presentation Engine Options</vt:lpstr>
      <vt:lpstr>Note on WordPress</vt:lpstr>
      <vt:lpstr>What I Haven’t Covered</vt:lpstr>
      <vt:lpstr>   Marketing 101a</vt:lpstr>
      <vt:lpstr>Leave a message</vt:lpstr>
      <vt:lpstr>REFOCUS YOUR CREATIVITY</vt:lpstr>
      <vt:lpstr>Aristotle Said it Best</vt:lpstr>
      <vt:lpstr>Know who you’re writing for</vt:lpstr>
      <vt:lpstr>What do you want your reader to do when they’ve finished reading?</vt:lpstr>
      <vt:lpstr>Create Your Argument</vt:lpstr>
      <vt:lpstr>Apply your argument to EVERYTHING</vt:lpstr>
      <vt:lpstr>Question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&amp; Sales</dc:title>
  <dc:creator>Bernard Wozny</dc:creator>
  <cp:lastModifiedBy>Bernard Wozny</cp:lastModifiedBy>
  <cp:revision>56</cp:revision>
  <dcterms:created xsi:type="dcterms:W3CDTF">2023-05-31T17:35:17Z</dcterms:created>
  <dcterms:modified xsi:type="dcterms:W3CDTF">2023-09-01T15:33:57Z</dcterms:modified>
</cp:coreProperties>
</file>