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Old Standard TT"/>
      <p:regular r:id="rId24"/>
      <p:bold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ldStandardTT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ldStandardTT-italic.fntdata"/><Relationship Id="rId25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17e935ac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117e935ac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17e935ac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17e935ac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17e935ac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17e935ac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c682949ca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c682949ca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17e935acc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117e935acc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17e935ac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17e935ac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9c336c61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09c336c61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9c336c6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9c336c6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17e935ac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17e935ac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c682949c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c682949c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c682949ca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c682949ca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1891932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1891932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c682949c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c682949c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c682949ca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c682949ca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682949ca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c682949ca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17e935ac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17e935a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17e935ac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17e935ac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C3ED">
            <a:alpha val="51819"/>
          </a:srgbClr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3226900"/>
            <a:ext cx="8520600" cy="12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4400">
                <a:solidFill>
                  <a:schemeClr val="dk1"/>
                </a:solidFill>
              </a:rPr>
              <a:t>Freelance Writing Fundamentals</a:t>
            </a:r>
            <a:endParaRPr b="1" i="1" sz="4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96568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b="1" i="1" lang="en" sz="4300">
                <a:solidFill>
                  <a:schemeClr val="dk1"/>
                </a:solidFill>
              </a:rPr>
              <a:t>How To Pitch Your Story Ideas to Editors</a:t>
            </a:r>
            <a:endParaRPr b="1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222100"/>
            <a:ext cx="41148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Step 6: Include Writing Samples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 links to </a:t>
            </a:r>
            <a:r>
              <a:rPr b="1" lang="en"/>
              <a:t>relevant writing samples </a:t>
            </a:r>
            <a:r>
              <a:rPr lang="en"/>
              <a:t>and/or your </a:t>
            </a:r>
            <a:r>
              <a:rPr b="1" lang="en"/>
              <a:t>portfolio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725" y="1862825"/>
            <a:ext cx="2980550" cy="29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Step 7: Follow Up After Two Weeks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</a:rPr>
              <a:t>Editors are </a:t>
            </a:r>
            <a:r>
              <a:rPr b="1" lang="en">
                <a:solidFill>
                  <a:schemeClr val="dk1"/>
                </a:solidFill>
              </a:rPr>
              <a:t>BUSY</a:t>
            </a:r>
            <a:r>
              <a:rPr lang="en">
                <a:solidFill>
                  <a:schemeClr val="dk1"/>
                </a:solidFill>
              </a:rPr>
              <a:t> people!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</a:rPr>
              <a:t>Follow up </a:t>
            </a:r>
            <a:r>
              <a:rPr b="1" lang="en">
                <a:solidFill>
                  <a:schemeClr val="dk1"/>
                </a:solidFill>
              </a:rPr>
              <a:t>ONCE</a:t>
            </a:r>
            <a:r>
              <a:rPr lang="en">
                <a:solidFill>
                  <a:schemeClr val="dk1"/>
                </a:solidFill>
              </a:rPr>
              <a:t> if you haven’t heard back after two weeks.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en"/>
              <a:t>Use a spreadsheet</a:t>
            </a:r>
            <a:r>
              <a:rPr lang="en"/>
              <a:t> to keep track of all your pitches.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406" y="2442400"/>
            <a:ext cx="2347001" cy="238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Practical Tips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Don’t</a:t>
            </a:r>
            <a:r>
              <a:rPr lang="en"/>
              <a:t> pitch two editors from the same publication.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send the same version of a pitch to several editors. </a:t>
            </a:r>
            <a:r>
              <a:rPr b="1" lang="en"/>
              <a:t>Personalize each pitch</a:t>
            </a:r>
            <a:r>
              <a:rPr lang="en"/>
              <a:t> as much as possible.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Always</a:t>
            </a:r>
            <a:r>
              <a:rPr lang="en"/>
              <a:t> follow up!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Leave links to your </a:t>
            </a:r>
            <a:r>
              <a:rPr b="1" lang="en"/>
              <a:t>social media channels</a:t>
            </a:r>
            <a:r>
              <a:rPr lang="en"/>
              <a:t> and </a:t>
            </a:r>
            <a:r>
              <a:rPr b="1" lang="en"/>
              <a:t>website</a:t>
            </a:r>
            <a:r>
              <a:rPr lang="en"/>
              <a:t>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4496"/>
            <a:ext cx="9144003" cy="463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1966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A Few Publications That Accept Pitches From Freelance Writers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4303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Fodor’s Travel	</a:t>
            </a:r>
            <a:r>
              <a:rPr i="1" lang="en"/>
              <a:t>			</a:t>
            </a:r>
            <a:r>
              <a:rPr i="1" lang="en"/>
              <a:t>			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Atlas Obscura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Good Housekeeping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SELF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Travel + Leisure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Business Insider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Well+Good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Women’s Health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Oprah Daily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Vox 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HuffPost </a:t>
            </a:r>
            <a:endParaRPr i="1"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598" y="1608689"/>
            <a:ext cx="4408750" cy="294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Useful Resources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Selena Soo’s Publicity Calendar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Sonia Weiser’s Opportunity of the Week Newsletter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42 Publications That Pay Freelance Writers in 2023 (my website)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Freelance Writing Roadmap 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650" y="573775"/>
            <a:ext cx="2644775" cy="26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718" y="175925"/>
            <a:ext cx="3936557" cy="46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What Can You Expect?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33333"/>
                </a:solidFill>
              </a:rPr>
              <a:t>How to create a portfolio with </a:t>
            </a:r>
            <a:r>
              <a:rPr b="1" lang="en" sz="1600">
                <a:solidFill>
                  <a:srgbClr val="333333"/>
                </a:solidFill>
              </a:rPr>
              <a:t>ZERO</a:t>
            </a:r>
            <a:r>
              <a:rPr lang="en" sz="1600">
                <a:solidFill>
                  <a:srgbClr val="333333"/>
                </a:solidFill>
              </a:rPr>
              <a:t> experience so you can make a </a:t>
            </a:r>
            <a:r>
              <a:rPr b="1" lang="en" sz="1600">
                <a:solidFill>
                  <a:srgbClr val="333333"/>
                </a:solidFill>
              </a:rPr>
              <a:t>good first impression </a:t>
            </a:r>
            <a:r>
              <a:rPr lang="en" sz="1600">
                <a:solidFill>
                  <a:srgbClr val="333333"/>
                </a:solidFill>
              </a:rPr>
              <a:t>with new clients</a:t>
            </a:r>
            <a:endParaRPr sz="16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33333"/>
                </a:solidFill>
              </a:rPr>
              <a:t>The </a:t>
            </a:r>
            <a:r>
              <a:rPr b="1" lang="en" sz="1600">
                <a:solidFill>
                  <a:srgbClr val="333333"/>
                </a:solidFill>
              </a:rPr>
              <a:t>BEST</a:t>
            </a:r>
            <a:r>
              <a:rPr lang="en" sz="1600">
                <a:solidFill>
                  <a:srgbClr val="333333"/>
                </a:solidFill>
              </a:rPr>
              <a:t> places to find</a:t>
            </a:r>
            <a:r>
              <a:rPr b="1" lang="en" sz="1600">
                <a:solidFill>
                  <a:srgbClr val="333333"/>
                </a:solidFill>
              </a:rPr>
              <a:t> writing jobs</a:t>
            </a:r>
            <a:r>
              <a:rPr lang="en" sz="1600">
                <a:solidFill>
                  <a:srgbClr val="333333"/>
                </a:solidFill>
              </a:rPr>
              <a:t> </a:t>
            </a:r>
            <a:endParaRPr sz="16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33333"/>
                </a:solidFill>
              </a:rPr>
              <a:t>A list of outlets that </a:t>
            </a:r>
            <a:r>
              <a:rPr b="1" lang="en" sz="1600">
                <a:solidFill>
                  <a:srgbClr val="333333"/>
                </a:solidFill>
              </a:rPr>
              <a:t>PAY</a:t>
            </a:r>
            <a:r>
              <a:rPr lang="en" sz="1600">
                <a:solidFill>
                  <a:srgbClr val="333333"/>
                </a:solidFill>
              </a:rPr>
              <a:t> writers to save you the </a:t>
            </a:r>
            <a:r>
              <a:rPr b="1" lang="en" sz="1600">
                <a:solidFill>
                  <a:srgbClr val="333333"/>
                </a:solidFill>
              </a:rPr>
              <a:t>guesswork</a:t>
            </a:r>
            <a:r>
              <a:rPr lang="en" sz="1600">
                <a:solidFill>
                  <a:srgbClr val="333333"/>
                </a:solidFill>
              </a:rPr>
              <a:t> of where to send your ideas</a:t>
            </a:r>
            <a:endParaRPr sz="16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33333"/>
                </a:solidFill>
              </a:rPr>
              <a:t>Tips for </a:t>
            </a:r>
            <a:r>
              <a:rPr b="1" lang="en" sz="1600">
                <a:solidFill>
                  <a:srgbClr val="333333"/>
                </a:solidFill>
              </a:rPr>
              <a:t>pitching</a:t>
            </a:r>
            <a:r>
              <a:rPr lang="en" sz="1600">
                <a:solidFill>
                  <a:srgbClr val="333333"/>
                </a:solidFill>
              </a:rPr>
              <a:t> editors + an </a:t>
            </a:r>
            <a:r>
              <a:rPr b="1" lang="en" sz="1600">
                <a:solidFill>
                  <a:srgbClr val="333333"/>
                </a:solidFill>
              </a:rPr>
              <a:t>email template</a:t>
            </a:r>
            <a:r>
              <a:rPr lang="en" sz="1600">
                <a:solidFill>
                  <a:srgbClr val="333333"/>
                </a:solidFill>
              </a:rPr>
              <a:t> that’ll help you hone in on your story ideas</a:t>
            </a:r>
            <a:endParaRPr sz="16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333333"/>
                </a:solidFill>
              </a:rPr>
              <a:t>An </a:t>
            </a:r>
            <a:r>
              <a:rPr b="1" lang="en" sz="1600">
                <a:solidFill>
                  <a:srgbClr val="333333"/>
                </a:solidFill>
              </a:rPr>
              <a:t>actual pitch</a:t>
            </a:r>
            <a:r>
              <a:rPr lang="en" sz="1600">
                <a:solidFill>
                  <a:srgbClr val="333333"/>
                </a:solidFill>
              </a:rPr>
              <a:t> that helped me land a story in </a:t>
            </a:r>
            <a:r>
              <a:rPr b="1" i="1" lang="en" sz="1600">
                <a:solidFill>
                  <a:srgbClr val="333333"/>
                </a:solidFill>
              </a:rPr>
              <a:t>Business Insider</a:t>
            </a:r>
            <a:r>
              <a:rPr i="1" lang="en" sz="1600">
                <a:solidFill>
                  <a:srgbClr val="333333"/>
                </a:solidFill>
              </a:rPr>
              <a:t> </a:t>
            </a:r>
            <a:r>
              <a:rPr lang="en" sz="1600">
                <a:solidFill>
                  <a:srgbClr val="333333"/>
                </a:solidFill>
              </a:rPr>
              <a:t>that you can reference when you’re putting together your own pitches</a:t>
            </a:r>
            <a:endParaRPr sz="16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97497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4000"/>
              <a:t>THANK YOU &amp; HAPPY PITCHING! :) </a:t>
            </a:r>
            <a:endParaRPr b="1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Why Should Your Story Be Featured in the Media? 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 have unique perspectives, experiences, and life stories that can make an </a:t>
            </a:r>
            <a:r>
              <a:rPr b="1" lang="en">
                <a:solidFill>
                  <a:schemeClr val="dk1"/>
                </a:solidFill>
              </a:rPr>
              <a:t>impact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Readers crave more </a:t>
            </a:r>
            <a:r>
              <a:rPr b="1" lang="en">
                <a:solidFill>
                  <a:schemeClr val="dk1"/>
                </a:solidFill>
              </a:rPr>
              <a:t>real-person stories</a:t>
            </a:r>
            <a:r>
              <a:rPr lang="en">
                <a:solidFill>
                  <a:schemeClr val="dk1"/>
                </a:solidFill>
              </a:rPr>
              <a:t> these days. They want relatability, inspiration, and insights that can help them improve their own lives.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People </a:t>
            </a:r>
            <a:r>
              <a:rPr b="1" lang="en">
                <a:solidFill>
                  <a:schemeClr val="dk1"/>
                </a:solidFill>
              </a:rPr>
              <a:t>trust</a:t>
            </a:r>
            <a:r>
              <a:rPr lang="en">
                <a:solidFill>
                  <a:schemeClr val="dk1"/>
                </a:solidFill>
              </a:rPr>
              <a:t> (most!) media sites, so it boosts your credibility when you’re featured on them.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People appreciate it when you’re</a:t>
            </a:r>
            <a:r>
              <a:rPr b="1" lang="en">
                <a:solidFill>
                  <a:schemeClr val="dk1"/>
                </a:solidFill>
              </a:rPr>
              <a:t> vulnerable</a:t>
            </a:r>
            <a:r>
              <a:rPr lang="en">
                <a:solidFill>
                  <a:schemeClr val="dk1"/>
                </a:solidFill>
              </a:rPr>
              <a:t> enough to share your challenges, frustrations,</a:t>
            </a:r>
            <a:r>
              <a:rPr lang="en"/>
              <a:t> and</a:t>
            </a:r>
            <a:r>
              <a:rPr lang="en">
                <a:solidFill>
                  <a:schemeClr val="dk1"/>
                </a:solidFill>
              </a:rPr>
              <a:t> setbacks.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825" y="3522000"/>
            <a:ext cx="2195251" cy="14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How To Determine Your Story Idea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 Ask yourself, “What </a:t>
            </a:r>
            <a:r>
              <a:rPr b="1" lang="en">
                <a:solidFill>
                  <a:schemeClr val="dk1"/>
                </a:solidFill>
              </a:rPr>
              <a:t>challenges</a:t>
            </a:r>
            <a:r>
              <a:rPr lang="en">
                <a:solidFill>
                  <a:schemeClr val="dk1"/>
                </a:solidFill>
              </a:rPr>
              <a:t> have I gone through? And what </a:t>
            </a:r>
            <a:r>
              <a:rPr b="1" lang="en">
                <a:solidFill>
                  <a:schemeClr val="dk1"/>
                </a:solidFill>
              </a:rPr>
              <a:t>lessons</a:t>
            </a:r>
            <a:r>
              <a:rPr lang="en">
                <a:solidFill>
                  <a:schemeClr val="dk1"/>
                </a:solidFill>
              </a:rPr>
              <a:t> have I learned?” (i.e., career, health, relationship issues)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“Where does my </a:t>
            </a:r>
            <a:r>
              <a:rPr b="1" lang="en">
                <a:solidFill>
                  <a:schemeClr val="dk1"/>
                </a:solidFill>
              </a:rPr>
              <a:t>expertise</a:t>
            </a:r>
            <a:r>
              <a:rPr lang="en">
                <a:solidFill>
                  <a:schemeClr val="dk1"/>
                </a:solidFill>
              </a:rPr>
              <a:t> lie? What do I </a:t>
            </a:r>
            <a:r>
              <a:rPr b="1" lang="en">
                <a:solidFill>
                  <a:schemeClr val="dk1"/>
                </a:solidFill>
              </a:rPr>
              <a:t>enjoy</a:t>
            </a:r>
            <a:r>
              <a:rPr lang="en">
                <a:solidFill>
                  <a:schemeClr val="dk1"/>
                </a:solidFill>
              </a:rPr>
              <a:t> writing about?” (i.e., travel, </a:t>
            </a:r>
            <a:r>
              <a:rPr lang="en"/>
              <a:t>cooking</a:t>
            </a:r>
            <a:r>
              <a:rPr lang="en">
                <a:solidFill>
                  <a:schemeClr val="dk1"/>
                </a:solidFill>
              </a:rPr>
              <a:t>, finance)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 “What is </a:t>
            </a:r>
            <a:r>
              <a:rPr b="1" lang="en">
                <a:solidFill>
                  <a:schemeClr val="dk1"/>
                </a:solidFill>
              </a:rPr>
              <a:t>nobody talking about</a:t>
            </a:r>
            <a:r>
              <a:rPr lang="en">
                <a:solidFill>
                  <a:schemeClr val="dk1"/>
                </a:solidFill>
              </a:rPr>
              <a:t> within this niche or topic?”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(i.e., platonic breakups)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123" y="3125650"/>
            <a:ext cx="2701398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36822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6000"/>
              <a:t>My Seven-Step Formula for the Perfect Pitch</a:t>
            </a:r>
            <a:endParaRPr b="1"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Step 1: Familiarize Yourself With the Publication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</a:rPr>
              <a:t>Read a few stories each day to get a feel for the </a:t>
            </a:r>
            <a:r>
              <a:rPr b="1" lang="en">
                <a:solidFill>
                  <a:schemeClr val="dk1"/>
                </a:solidFill>
              </a:rPr>
              <a:t>tone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b="1" lang="en">
                <a:solidFill>
                  <a:schemeClr val="dk1"/>
                </a:solidFill>
              </a:rPr>
              <a:t>target audience</a:t>
            </a:r>
            <a:r>
              <a:rPr lang="en">
                <a:solidFill>
                  <a:schemeClr val="dk1"/>
                </a:solidFill>
              </a:rPr>
              <a:t>, and </a:t>
            </a:r>
            <a:r>
              <a:rPr b="1" lang="en">
                <a:solidFill>
                  <a:schemeClr val="dk1"/>
                </a:solidFill>
              </a:rPr>
              <a:t>topics covered</a:t>
            </a:r>
            <a:r>
              <a:rPr lang="en"/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>
                <a:solidFill>
                  <a:schemeClr val="dk1"/>
                </a:solidFill>
              </a:rPr>
              <a:t>Conduct a search</a:t>
            </a:r>
            <a:r>
              <a:rPr lang="en">
                <a:solidFill>
                  <a:schemeClr val="dk1"/>
                </a:solidFill>
              </a:rPr>
              <a:t> with main key words to make sure a story like yours hasn’t been </a:t>
            </a:r>
            <a:r>
              <a:rPr lang="en"/>
              <a:t>published</a:t>
            </a:r>
            <a:r>
              <a:rPr lang="en">
                <a:solidFill>
                  <a:schemeClr val="dk1"/>
                </a:solidFill>
              </a:rPr>
              <a:t> before (i.e., “book marketing tips”).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787" y="2811800"/>
            <a:ext cx="2854424" cy="21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Step 2: Start With a Catchy Headline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Include it in the subject line as “PITCH: [Your Proposed Headline]”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</a:rPr>
              <a:t>Make it </a:t>
            </a:r>
            <a:r>
              <a:rPr b="1" lang="en">
                <a:solidFill>
                  <a:schemeClr val="dk1"/>
                </a:solidFill>
              </a:rPr>
              <a:t>bold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b="1" lang="en">
                <a:solidFill>
                  <a:schemeClr val="dk1"/>
                </a:solidFill>
              </a:rPr>
              <a:t>funny</a:t>
            </a:r>
            <a:r>
              <a:rPr lang="en">
                <a:solidFill>
                  <a:schemeClr val="dk1"/>
                </a:solidFill>
              </a:rPr>
              <a:t>, or </a:t>
            </a:r>
            <a:r>
              <a:rPr b="1" lang="en">
                <a:solidFill>
                  <a:schemeClr val="dk1"/>
                </a:solidFill>
              </a:rPr>
              <a:t>sassy</a:t>
            </a:r>
            <a:r>
              <a:rPr lang="en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450" y="1911550"/>
            <a:ext cx="4501924" cy="29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7775" y="2020550"/>
            <a:ext cx="2102324" cy="289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Step 3: Use a Compelling Opening Statement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Introduce yourself in 1-2 sentences, then DIVE right into the story idea.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</a:rPr>
              <a:t>Start with an interesting </a:t>
            </a:r>
            <a:r>
              <a:rPr b="1" lang="en">
                <a:solidFill>
                  <a:schemeClr val="dk1"/>
                </a:solidFill>
              </a:rPr>
              <a:t>fact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b="1" lang="en">
                <a:solidFill>
                  <a:schemeClr val="dk1"/>
                </a:solidFill>
              </a:rPr>
              <a:t>quote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b="1" lang="en">
                <a:solidFill>
                  <a:schemeClr val="dk1"/>
                </a:solidFill>
              </a:rPr>
              <a:t>question</a:t>
            </a:r>
            <a:r>
              <a:rPr lang="en">
                <a:solidFill>
                  <a:schemeClr val="dk1"/>
                </a:solidFill>
              </a:rPr>
              <a:t> or </a:t>
            </a:r>
            <a:r>
              <a:rPr b="1" lang="en">
                <a:solidFill>
                  <a:schemeClr val="dk1"/>
                </a:solidFill>
              </a:rPr>
              <a:t>anecdote. </a:t>
            </a:r>
            <a:endParaRPr b="1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 want the editor to keep reading!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100" y="2256100"/>
            <a:ext cx="2597625" cy="25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Step 4: Answer the Two Big “Why”s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</a:rPr>
              <a:t>Why should the publication cover the story </a:t>
            </a:r>
            <a:r>
              <a:rPr b="1" lang="en">
                <a:solidFill>
                  <a:schemeClr val="dk1"/>
                </a:solidFill>
              </a:rPr>
              <a:t>now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-Is it tied to current events? A certain heritage/awareness month?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</a:rPr>
              <a:t>Why are </a:t>
            </a:r>
            <a:r>
              <a:rPr b="1" lang="en">
                <a:solidFill>
                  <a:schemeClr val="dk1"/>
                </a:solidFill>
              </a:rPr>
              <a:t>you</a:t>
            </a:r>
            <a:r>
              <a:rPr lang="en">
                <a:solidFill>
                  <a:schemeClr val="dk1"/>
                </a:solidFill>
              </a:rPr>
              <a:t> the one to tell this story? (includes</a:t>
            </a:r>
            <a:r>
              <a:rPr lang="en"/>
              <a:t> expertise/experiences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/>
              <a:t>What</a:t>
            </a:r>
            <a:r>
              <a:rPr lang="en">
                <a:solidFill>
                  <a:schemeClr val="dk1"/>
                </a:solidFill>
              </a:rPr>
              <a:t> new perspectives or ideas are you adding to the existing conversation?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588" y="3018275"/>
            <a:ext cx="2792825" cy="18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D44B3"/>
                </a:solidFill>
              </a:rPr>
              <a:t>Step 5: Keep It Brief</a:t>
            </a:r>
            <a:endParaRPr b="1">
              <a:solidFill>
                <a:srgbClr val="ED44B3"/>
              </a:solidFill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/>
              <a:t>Aim for about </a:t>
            </a:r>
            <a:r>
              <a:rPr b="1" lang="en">
                <a:solidFill>
                  <a:schemeClr val="dk1"/>
                </a:solidFill>
              </a:rPr>
              <a:t>300</a:t>
            </a:r>
            <a:r>
              <a:rPr lang="en">
                <a:solidFill>
                  <a:schemeClr val="dk1"/>
                </a:solidFill>
              </a:rPr>
              <a:t> words.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</a:rPr>
              <a:t>Focus on </a:t>
            </a:r>
            <a:r>
              <a:rPr b="1" lang="en">
                <a:solidFill>
                  <a:schemeClr val="dk1"/>
                </a:solidFill>
              </a:rPr>
              <a:t>key points!</a:t>
            </a:r>
            <a:endParaRPr b="1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</a:rPr>
              <a:t>Include sources you plan to </a:t>
            </a:r>
            <a:r>
              <a:rPr b="1" lang="en">
                <a:solidFill>
                  <a:schemeClr val="dk1"/>
                </a:solidFill>
              </a:rPr>
              <a:t>interview</a:t>
            </a:r>
            <a:r>
              <a:rPr lang="en">
                <a:solidFill>
                  <a:schemeClr val="dk1"/>
                </a:solidFill>
              </a:rPr>
              <a:t>, if applicable.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888" y="3115075"/>
            <a:ext cx="2808226" cy="18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