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44" r:id="rId4"/>
  </p:sldMasterIdLst>
  <p:notesMasterIdLst>
    <p:notesMasterId r:id="rId28"/>
  </p:notesMasterIdLst>
  <p:handoutMasterIdLst>
    <p:handoutMasterId r:id="rId29"/>
  </p:handoutMasterIdLst>
  <p:sldIdLst>
    <p:sldId id="256" r:id="rId5"/>
    <p:sldId id="258" r:id="rId6"/>
    <p:sldId id="260" r:id="rId7"/>
    <p:sldId id="277" r:id="rId8"/>
    <p:sldId id="280" r:id="rId9"/>
    <p:sldId id="278" r:id="rId10"/>
    <p:sldId id="279" r:id="rId11"/>
    <p:sldId id="275" r:id="rId12"/>
    <p:sldId id="276" r:id="rId13"/>
    <p:sldId id="288" r:id="rId14"/>
    <p:sldId id="281" r:id="rId15"/>
    <p:sldId id="282" r:id="rId16"/>
    <p:sldId id="283" r:id="rId17"/>
    <p:sldId id="284" r:id="rId18"/>
    <p:sldId id="285" r:id="rId19"/>
    <p:sldId id="286" r:id="rId20"/>
    <p:sldId id="287" r:id="rId21"/>
    <p:sldId id="264" r:id="rId22"/>
    <p:sldId id="289" r:id="rId23"/>
    <p:sldId id="290" r:id="rId24"/>
    <p:sldId id="291" r:id="rId25"/>
    <p:sldId id="292" r:id="rId26"/>
    <p:sldId id="27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5033" autoAdjust="0"/>
  </p:normalViewPr>
  <p:slideViewPr>
    <p:cSldViewPr snapToGrid="0" snapToObjects="1">
      <p:cViewPr varScale="1">
        <p:scale>
          <a:sx n="120" d="100"/>
          <a:sy n="120" d="100"/>
        </p:scale>
        <p:origin x="120" y="13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37F2D40-DF92-4ADE-A761-CBF896599C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874F42E9-55BA-437C-85B3-324B4E2BF2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D81A9-CFC2-4640-899E-DD3E177BE50A}" type="datetimeFigureOut">
              <a:rPr lang="en-US" smtClean="0"/>
              <a:t>10/5/2023</a:t>
            </a:fld>
            <a:endParaRPr lang="en-US" dirty="0"/>
          </a:p>
        </p:txBody>
      </p:sp>
      <p:sp>
        <p:nvSpPr>
          <p:cNvPr id="4" name="Footer Placeholder 3">
            <a:extLst>
              <a:ext uri="{FF2B5EF4-FFF2-40B4-BE49-F238E27FC236}">
                <a16:creationId xmlns:a16="http://schemas.microsoft.com/office/drawing/2014/main" xmlns="" id="{407DF0FD-84A5-462F-A0AC-B2CEF6020C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5D85C710-014C-4C89-9B64-843B9863CE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605DA-80A8-4B7B-B889-6C5700BB4CEA}" type="slidenum">
              <a:rPr lang="en-US" smtClean="0"/>
              <a:t>‹#›</a:t>
            </a:fld>
            <a:endParaRPr lang="en-US" dirty="0"/>
          </a:p>
        </p:txBody>
      </p:sp>
    </p:spTree>
    <p:extLst>
      <p:ext uri="{BB962C8B-B14F-4D97-AF65-F5344CB8AC3E}">
        <p14:creationId xmlns:p14="http://schemas.microsoft.com/office/powerpoint/2010/main" val="2166539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E50F4-C55A-473A-A70B-4B042EF011A9}" type="datetimeFigureOut">
              <a:rPr lang="en-US" smtClean="0"/>
              <a:t>10/5/2023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44625-0ADF-4414-89A2-9E135F0C849F}" type="slidenum">
              <a:rPr lang="en-US" smtClean="0"/>
              <a:t>‹#›</a:t>
            </a:fld>
            <a:endParaRPr lang="en-US" dirty="0"/>
          </a:p>
        </p:txBody>
      </p:sp>
    </p:spTree>
    <p:extLst>
      <p:ext uri="{BB962C8B-B14F-4D97-AF65-F5344CB8AC3E}">
        <p14:creationId xmlns:p14="http://schemas.microsoft.com/office/powerpoint/2010/main" val="112222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a:t>
            </a:fld>
            <a:endParaRPr lang="en-US" dirty="0"/>
          </a:p>
        </p:txBody>
      </p:sp>
    </p:spTree>
    <p:extLst>
      <p:ext uri="{BB962C8B-B14F-4D97-AF65-F5344CB8AC3E}">
        <p14:creationId xmlns:p14="http://schemas.microsoft.com/office/powerpoint/2010/main" val="3749808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11</a:t>
            </a:fld>
            <a:endParaRPr lang="en-US" dirty="0"/>
          </a:p>
        </p:txBody>
      </p:sp>
    </p:spTree>
    <p:extLst>
      <p:ext uri="{BB962C8B-B14F-4D97-AF65-F5344CB8AC3E}">
        <p14:creationId xmlns:p14="http://schemas.microsoft.com/office/powerpoint/2010/main" val="3346980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12</a:t>
            </a:fld>
            <a:endParaRPr lang="en-US" dirty="0"/>
          </a:p>
        </p:txBody>
      </p:sp>
    </p:spTree>
    <p:extLst>
      <p:ext uri="{BB962C8B-B14F-4D97-AF65-F5344CB8AC3E}">
        <p14:creationId xmlns:p14="http://schemas.microsoft.com/office/powerpoint/2010/main" val="3400772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13</a:t>
            </a:fld>
            <a:endParaRPr lang="en-US" dirty="0"/>
          </a:p>
        </p:txBody>
      </p:sp>
    </p:spTree>
    <p:extLst>
      <p:ext uri="{BB962C8B-B14F-4D97-AF65-F5344CB8AC3E}">
        <p14:creationId xmlns:p14="http://schemas.microsoft.com/office/powerpoint/2010/main" val="1655279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14</a:t>
            </a:fld>
            <a:endParaRPr lang="en-US" dirty="0"/>
          </a:p>
        </p:txBody>
      </p:sp>
    </p:spTree>
    <p:extLst>
      <p:ext uri="{BB962C8B-B14F-4D97-AF65-F5344CB8AC3E}">
        <p14:creationId xmlns:p14="http://schemas.microsoft.com/office/powerpoint/2010/main" val="1992119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15</a:t>
            </a:fld>
            <a:endParaRPr lang="en-US" dirty="0"/>
          </a:p>
        </p:txBody>
      </p:sp>
    </p:spTree>
    <p:extLst>
      <p:ext uri="{BB962C8B-B14F-4D97-AF65-F5344CB8AC3E}">
        <p14:creationId xmlns:p14="http://schemas.microsoft.com/office/powerpoint/2010/main" val="1815729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16</a:t>
            </a:fld>
            <a:endParaRPr lang="en-US" dirty="0"/>
          </a:p>
        </p:txBody>
      </p:sp>
    </p:spTree>
    <p:extLst>
      <p:ext uri="{BB962C8B-B14F-4D97-AF65-F5344CB8AC3E}">
        <p14:creationId xmlns:p14="http://schemas.microsoft.com/office/powerpoint/2010/main" val="4280192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17</a:t>
            </a:fld>
            <a:endParaRPr lang="en-US" dirty="0"/>
          </a:p>
        </p:txBody>
      </p:sp>
    </p:spTree>
    <p:extLst>
      <p:ext uri="{BB962C8B-B14F-4D97-AF65-F5344CB8AC3E}">
        <p14:creationId xmlns:p14="http://schemas.microsoft.com/office/powerpoint/2010/main" val="3575330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18</a:t>
            </a:fld>
            <a:endParaRPr lang="en-US" dirty="0"/>
          </a:p>
        </p:txBody>
      </p:sp>
    </p:spTree>
    <p:extLst>
      <p:ext uri="{BB962C8B-B14F-4D97-AF65-F5344CB8AC3E}">
        <p14:creationId xmlns:p14="http://schemas.microsoft.com/office/powerpoint/2010/main" val="173010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19</a:t>
            </a:fld>
            <a:endParaRPr lang="en-US" dirty="0"/>
          </a:p>
        </p:txBody>
      </p:sp>
    </p:spTree>
    <p:extLst>
      <p:ext uri="{BB962C8B-B14F-4D97-AF65-F5344CB8AC3E}">
        <p14:creationId xmlns:p14="http://schemas.microsoft.com/office/powerpoint/2010/main" val="2696033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20</a:t>
            </a:fld>
            <a:endParaRPr lang="en-US" dirty="0"/>
          </a:p>
        </p:txBody>
      </p:sp>
    </p:spTree>
    <p:extLst>
      <p:ext uri="{BB962C8B-B14F-4D97-AF65-F5344CB8AC3E}">
        <p14:creationId xmlns:p14="http://schemas.microsoft.com/office/powerpoint/2010/main" val="476426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a:t>
            </a:fld>
            <a:endParaRPr lang="en-US" dirty="0"/>
          </a:p>
        </p:txBody>
      </p:sp>
    </p:spTree>
    <p:extLst>
      <p:ext uri="{BB962C8B-B14F-4D97-AF65-F5344CB8AC3E}">
        <p14:creationId xmlns:p14="http://schemas.microsoft.com/office/powerpoint/2010/main" val="1636654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21</a:t>
            </a:fld>
            <a:endParaRPr lang="en-US" dirty="0"/>
          </a:p>
        </p:txBody>
      </p:sp>
    </p:spTree>
    <p:extLst>
      <p:ext uri="{BB962C8B-B14F-4D97-AF65-F5344CB8AC3E}">
        <p14:creationId xmlns:p14="http://schemas.microsoft.com/office/powerpoint/2010/main" val="3747889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22</a:t>
            </a:fld>
            <a:endParaRPr lang="en-US" dirty="0"/>
          </a:p>
        </p:txBody>
      </p:sp>
    </p:spTree>
    <p:extLst>
      <p:ext uri="{BB962C8B-B14F-4D97-AF65-F5344CB8AC3E}">
        <p14:creationId xmlns:p14="http://schemas.microsoft.com/office/powerpoint/2010/main" val="2861671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23</a:t>
            </a:fld>
            <a:endParaRPr lang="en-US" dirty="0"/>
          </a:p>
        </p:txBody>
      </p:sp>
    </p:spTree>
    <p:extLst>
      <p:ext uri="{BB962C8B-B14F-4D97-AF65-F5344CB8AC3E}">
        <p14:creationId xmlns:p14="http://schemas.microsoft.com/office/powerpoint/2010/main" val="204834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3</a:t>
            </a:fld>
            <a:endParaRPr lang="en-US" dirty="0"/>
          </a:p>
        </p:txBody>
      </p:sp>
    </p:spTree>
    <p:extLst>
      <p:ext uri="{BB962C8B-B14F-4D97-AF65-F5344CB8AC3E}">
        <p14:creationId xmlns:p14="http://schemas.microsoft.com/office/powerpoint/2010/main" val="724031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4</a:t>
            </a:fld>
            <a:endParaRPr lang="en-US" dirty="0"/>
          </a:p>
        </p:txBody>
      </p:sp>
    </p:spTree>
    <p:extLst>
      <p:ext uri="{BB962C8B-B14F-4D97-AF65-F5344CB8AC3E}">
        <p14:creationId xmlns:p14="http://schemas.microsoft.com/office/powerpoint/2010/main" val="412946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5</a:t>
            </a:fld>
            <a:endParaRPr lang="en-US" dirty="0"/>
          </a:p>
        </p:txBody>
      </p:sp>
    </p:spTree>
    <p:extLst>
      <p:ext uri="{BB962C8B-B14F-4D97-AF65-F5344CB8AC3E}">
        <p14:creationId xmlns:p14="http://schemas.microsoft.com/office/powerpoint/2010/main" val="2123121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6</a:t>
            </a:fld>
            <a:endParaRPr lang="en-US" dirty="0"/>
          </a:p>
        </p:txBody>
      </p:sp>
    </p:spTree>
    <p:extLst>
      <p:ext uri="{BB962C8B-B14F-4D97-AF65-F5344CB8AC3E}">
        <p14:creationId xmlns:p14="http://schemas.microsoft.com/office/powerpoint/2010/main" val="175883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7</a:t>
            </a:fld>
            <a:endParaRPr lang="en-US" dirty="0"/>
          </a:p>
        </p:txBody>
      </p:sp>
    </p:spTree>
    <p:extLst>
      <p:ext uri="{BB962C8B-B14F-4D97-AF65-F5344CB8AC3E}">
        <p14:creationId xmlns:p14="http://schemas.microsoft.com/office/powerpoint/2010/main" val="2787694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8</a:t>
            </a:fld>
            <a:endParaRPr lang="en-US" dirty="0"/>
          </a:p>
        </p:txBody>
      </p:sp>
    </p:spTree>
    <p:extLst>
      <p:ext uri="{BB962C8B-B14F-4D97-AF65-F5344CB8AC3E}">
        <p14:creationId xmlns:p14="http://schemas.microsoft.com/office/powerpoint/2010/main" val="796427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9</a:t>
            </a:fld>
            <a:endParaRPr lang="en-US" dirty="0"/>
          </a:p>
        </p:txBody>
      </p:sp>
    </p:spTree>
    <p:extLst>
      <p:ext uri="{BB962C8B-B14F-4D97-AF65-F5344CB8AC3E}">
        <p14:creationId xmlns:p14="http://schemas.microsoft.com/office/powerpoint/2010/main" val="969495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7DE6118-2437-4B30-8E3C-4D2BE6020583}" type="datetimeFigureOut">
              <a:rPr lang="en-US" smtClean="0"/>
              <a:pPr/>
              <a:t>10/5/2023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10/5/2023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10/5/2023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7DE6118-2437-4B30-8E3C-4D2BE6020583}" type="datetimeFigureOut">
              <a:rPr lang="en-US" smtClean="0"/>
              <a:t>10/5/2023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10/5/2023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ight sky with mountains far away on the horizon">
            <a:extLst>
              <a:ext uri="{FF2B5EF4-FFF2-40B4-BE49-F238E27FC236}">
                <a16:creationId xmlns:a16="http://schemas.microsoft.com/office/drawing/2014/main" xmlns="" id="{7C454B0C-0819-4D56-9275-BCE254DA659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340C7600-5BA8-4A54-887F-74AF87750A31}"/>
              </a:ext>
            </a:extLst>
          </p:cNvPr>
          <p:cNvSpPr>
            <a:spLocks noGrp="1"/>
          </p:cNvSpPr>
          <p:nvPr>
            <p:ph type="ctrTitle"/>
          </p:nvPr>
        </p:nvSpPr>
        <p:spPr>
          <a:xfrm>
            <a:off x="3195484" y="2554817"/>
            <a:ext cx="8239431" cy="2421464"/>
          </a:xfrm>
        </p:spPr>
        <p:txBody>
          <a:bodyPr>
            <a:normAutofit/>
          </a:bodyPr>
          <a:lstStyle/>
          <a:p>
            <a:r>
              <a:rPr lang="en-US" b="1" dirty="0"/>
              <a:t>The Importance of Your Human Voice in the Age of AI</a:t>
            </a:r>
          </a:p>
        </p:txBody>
      </p:sp>
      <p:sp>
        <p:nvSpPr>
          <p:cNvPr id="3" name="Subtitle 2">
            <a:extLst>
              <a:ext uri="{FF2B5EF4-FFF2-40B4-BE49-F238E27FC236}">
                <a16:creationId xmlns:a16="http://schemas.microsoft.com/office/drawing/2014/main" xmlns="" id="{AE584786-6548-4BB4-95FD-977AD1F362C6}"/>
              </a:ext>
            </a:extLst>
          </p:cNvPr>
          <p:cNvSpPr>
            <a:spLocks noGrp="1"/>
          </p:cNvSpPr>
          <p:nvPr>
            <p:ph type="subTitle" idx="1"/>
          </p:nvPr>
        </p:nvSpPr>
        <p:spPr>
          <a:xfrm>
            <a:off x="3962399" y="4976282"/>
            <a:ext cx="7197726" cy="1405467"/>
          </a:xfrm>
        </p:spPr>
        <p:txBody>
          <a:bodyPr>
            <a:normAutofit lnSpcReduction="10000"/>
          </a:bodyPr>
          <a:lstStyle/>
          <a:p>
            <a:r>
              <a:rPr lang="en-US" dirty="0">
                <a:solidFill>
                  <a:schemeClr val="accent1">
                    <a:lumMod val="40000"/>
                    <a:lumOff val="60000"/>
                  </a:schemeClr>
                </a:solidFill>
              </a:rPr>
              <a:t>Sacramento Branch California Writers Club First Friday Network </a:t>
            </a:r>
            <a:r>
              <a:rPr lang="en-US" dirty="0" smtClean="0">
                <a:solidFill>
                  <a:schemeClr val="accent1">
                    <a:lumMod val="40000"/>
                    <a:lumOff val="60000"/>
                  </a:schemeClr>
                </a:solidFill>
              </a:rPr>
              <a:t>Meeting</a:t>
            </a:r>
          </a:p>
          <a:p>
            <a:r>
              <a:rPr lang="en-US" dirty="0" smtClean="0">
                <a:solidFill>
                  <a:schemeClr val="accent1">
                    <a:lumMod val="40000"/>
                    <a:lumOff val="60000"/>
                  </a:schemeClr>
                </a:solidFill>
              </a:rPr>
              <a:t>Norman Plotkin</a:t>
            </a:r>
          </a:p>
          <a:p>
            <a:r>
              <a:rPr lang="en-US" dirty="0" smtClean="0">
                <a:solidFill>
                  <a:schemeClr val="accent1">
                    <a:lumMod val="40000"/>
                    <a:lumOff val="60000"/>
                  </a:schemeClr>
                </a:solidFill>
              </a:rPr>
              <a:t>Friday, October 6, 2023</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341772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50" y="633412"/>
            <a:ext cx="7429500" cy="5591175"/>
          </a:xfrm>
          <a:prstGeom prst="rect">
            <a:avLst/>
          </a:prstGeom>
        </p:spPr>
      </p:pic>
    </p:spTree>
    <p:extLst>
      <p:ext uri="{BB962C8B-B14F-4D97-AF65-F5344CB8AC3E}">
        <p14:creationId xmlns:p14="http://schemas.microsoft.com/office/powerpoint/2010/main" val="1774301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99F444-FCBD-B140-9C05-E443FA0805C4}"/>
              </a:ext>
            </a:extLst>
          </p:cNvPr>
          <p:cNvSpPr>
            <a:spLocks noGrp="1"/>
          </p:cNvSpPr>
          <p:nvPr>
            <p:ph type="title"/>
          </p:nvPr>
        </p:nvSpPr>
        <p:spPr>
          <a:xfrm>
            <a:off x="685801" y="609600"/>
            <a:ext cx="6143423" cy="1456267"/>
          </a:xfrm>
        </p:spPr>
        <p:txBody>
          <a:bodyPr>
            <a:normAutofit/>
          </a:bodyPr>
          <a:lstStyle/>
          <a:p>
            <a:r>
              <a:rPr lang="en-US" dirty="0" smtClean="0"/>
              <a:t>AI Programming</a:t>
            </a:r>
            <a:endParaRPr lang="ru-RU" dirty="0"/>
          </a:p>
        </p:txBody>
      </p:sp>
      <p:pic>
        <p:nvPicPr>
          <p:cNvPr id="4" name="Picture 3" descr="satellite against the night sky">
            <a:extLst>
              <a:ext uri="{FF2B5EF4-FFF2-40B4-BE49-F238E27FC236}">
                <a16:creationId xmlns:a16="http://schemas.microsoft.com/office/drawing/2014/main" xmlns="" id="{D4F2268B-BB87-42FB-B84F-C145C01B497A}"/>
              </a:ext>
            </a:extLst>
          </p:cNvPr>
          <p:cNvPicPr>
            <a:picLocks noChangeAspect="1"/>
          </p:cNvPicPr>
          <p:nvPr/>
        </p:nvPicPr>
        <p:blipFill rotWithShape="1">
          <a:blip r:embed="rId4"/>
          <a:srcRect l="8611" r="16027" b="1"/>
          <a:stretch/>
        </p:blipFill>
        <p:spPr>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79" name="Group 178">
            <a:extLst>
              <a:ext uri="{FF2B5EF4-FFF2-40B4-BE49-F238E27FC236}">
                <a16:creationId xmlns:a16="http://schemas.microsoft.com/office/drawing/2014/main" xmlns="" id="{CFEF753B-CA1B-4178-80F5-095B7FEA21C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21267604">
            <a:off x="8565602" y="3905595"/>
            <a:ext cx="3639934" cy="3163289"/>
            <a:chOff x="5281603" y="104899"/>
            <a:chExt cx="6910397" cy="6005491"/>
          </a:xfrm>
        </p:grpSpPr>
        <p:sp>
          <p:nvSpPr>
            <p:cNvPr id="180" name="Freeform 98">
              <a:extLst>
                <a:ext uri="{FF2B5EF4-FFF2-40B4-BE49-F238E27FC236}">
                  <a16:creationId xmlns:a16="http://schemas.microsoft.com/office/drawing/2014/main" xmlns="" id="{86C68ECC-F0A0-411E-A303-6DC0707A36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1" name="Group 180">
              <a:extLst>
                <a:ext uri="{FF2B5EF4-FFF2-40B4-BE49-F238E27FC236}">
                  <a16:creationId xmlns:a16="http://schemas.microsoft.com/office/drawing/2014/main" xmlns="" id="{6A21E140-4ECB-4C42-BDC7-F4351513DA9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182" name="Straight Connector 181">
                <a:extLst>
                  <a:ext uri="{FF2B5EF4-FFF2-40B4-BE49-F238E27FC236}">
                    <a16:creationId xmlns:a16="http://schemas.microsoft.com/office/drawing/2014/main" xmlns="" id="{2940CFC5-AC4C-4746-A3B9-3DD434FF6D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xmlns="" id="{6EC95677-9C92-4D0D-91D4-E07380F250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097602B2-71E1-4395-9C47-DE48B712AE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xmlns="" id="{7FC50570-F1A9-4DB3-A64D-3A21A58882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88E4F209-3FDA-4C17-A86D-59990132FF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xmlns="" id="{9950C402-F8DC-4C99-90A8-CD67BDEC6CB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xmlns="" id="{76483FEF-FBDD-456C-AD52-B6D166FB1C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xmlns="" id="{DA316CA5-D470-4E6D-A6E8-D35DB7725D2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xmlns="" id="{8BFA4937-71AA-4400-8DCD-20E5DF0501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xmlns="" id="{768FA0D4-7119-47B3-8329-0978770774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xmlns="" id="{62C433AC-8114-47CC-9467-FCB5FE9807B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xmlns="" id="{BF9CB489-BA36-4004-A019-75FBA23CCB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xmlns="" id="{B4C060E4-E790-4A31-B683-EA834FCF4E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xmlns="" id="{13F00D2A-400F-4678-BB33-16B61650F4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xmlns="" id="{46AABFD4-3727-4DF4-933A-C0A090248A8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xmlns="" id="{6CC40A87-D067-41BF-B368-A197EC0D9DF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xmlns="" id="{E116F92B-7098-4139-AC77-75B4CE3323F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xmlns="" id="{CFDF485C-38E7-4C0D-A2A7-3F1DE3B918A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xmlns="" id="{BF6DBD12-21A0-4F07-953F-D3B3486C15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xmlns="" id="{554F4E42-5B16-41F4-8FF4-2EB134C1FE1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xmlns="" id="{6F4CC20F-EBF6-4AFE-9A4F-68ACC7513B4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xmlns="" id="{FA745DE2-9816-4D5B-BB41-BE1874612FF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xmlns="" id="{D5B5D721-5554-457C-BE2F-BCA2505CADF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xmlns="" id="{BAFF390C-48FB-4FA5-998E-6DDDF9D2B41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xmlns="" id="{F4B2E647-1CF4-4AF8-9AF5-8EAB6D6E888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xmlns="" id="{46DA8C50-AA32-47D8-8DCB-DE9624E60E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xmlns="" id="{51ED6412-8EBC-4680-B7D2-65A4F73BBBD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xmlns="" id="{2983F033-A214-4959-956E-4B50B7AC66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xmlns="" id="{A77F30C3-5A8C-4BEB-95C1-A7B9C0961F3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xmlns="" id="{99A432F5-9A86-437C-8108-7945FA72EC4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xmlns="" id="{4F8B1465-BA18-4D1C-ADED-D4BAA7638A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xmlns="" id="{45DD7842-E27E-4461-B9C8-63AD2F0C44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xmlns="" id="{3C45934F-49A5-4EDB-A9A3-5540D74AB1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xmlns="" id="{EEF9B0E3-0DC0-4D03-A02B-8F62D905F4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xmlns="" id="{2B1998C4-BF81-4332-A399-AD43467F67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xmlns="" id="{44CFAF52-7684-46F2-8DFD-70A7F36DB0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xmlns="" id="{93EFB5D1-BDF7-40B6-BBEA-D489CE79F15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xmlns="" id="{B5A98777-A259-461F-A9B2-21DFC45C17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xmlns="" id="{0F795195-D966-482A-8D47-6265C00F6D0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xmlns="" id="{6E881E12-FFE1-441E-B36B-804289472BA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xmlns="" id="{61DBEB97-C3B3-4646-9760-227E20B1555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xmlns="" id="{0BA17FBA-A611-4CA2-9CDC-E073B889C4C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xmlns="" id="{1B66F6D2-50DA-4E7A-8583-E9159CD9622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xmlns="" id="{DD181CC7-8652-404A-B5C7-58004FD15F3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xmlns="" id="{75706D69-47CD-47E3-83C9-EDB4EAF58C8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xmlns="" id="{2ADC21AA-CD21-436C-A9D7-DC4167E5008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xmlns="" id="{4702CCCC-772F-4AF1-8201-73C25371105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xmlns="" id="{62AAD2B7-288B-42CF-804B-E33B84D747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xmlns="" id="{D51CCD7B-95EB-4EE4-BAED-4308C80BF36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xmlns="" id="{F92C4B5C-D0FB-4C0A-B5FA-2C7DDF7625C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xmlns="" id="{64D2931E-A280-496D-99C1-5C2A820CB4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xmlns="" id="{ED33CBE3-55B1-43CF-96B9-2E994EBCEA3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xmlns="" id="{16C6D563-A48C-4E6B-AE46-2CCE38A660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xmlns="" id="{AD0ABECB-C92E-4F76-89A6-1334939CDF8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xmlns="" id="{8C258514-FFA8-4DE3-9B25-D55705AC3BD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xmlns="" id="{C2B9E312-EEBF-4783-B25E-D7DD0D6E71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xmlns="" id="{7CB21139-A4D5-4D0F-9AD0-868FFC4240F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xmlns="" id="{E72FF9AC-BC86-42FD-8DF7-72429C958CA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xmlns="" id="{23D09EAB-27F8-4FAC-91C2-4942ABA7408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xmlns="" id="{10D82CB2-C309-4CCD-9FB1-EF8F4407EC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xmlns="" id="{3625D6FE-BC58-4E33-B4E9-282D5CB75E0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xmlns="" id="{2158CF66-DCD3-4627-9675-61B42A3037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xmlns="" id="{44ED85B9-D0C1-4222-B4BC-E81876EC388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xmlns="" id="{1299F075-06C0-46B8-A3F7-1D7E8D6001D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xmlns="" id="{AEA87578-2C04-4651-A5BF-81D06050C9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xmlns="" id="{12A8551E-D8EB-40F2-AD25-87484A17D2F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xmlns="" id="{AC1E0E32-3B75-404A-9165-57337825085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xmlns="" id="{4A410333-16BA-443A-B24F-418ED775366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xmlns="" id="{271589D1-7914-4EA7-B6B4-C1E7EA5FE6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xmlns="" id="{E62A5ACA-F5D5-41F3-9549-06DB799C4D1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xmlns="" id="{EA254CA6-3565-4CD0-8BEB-C94A533C011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xmlns="" id="{E62203F9-E5BE-44F8-8D43-31EEF85E922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xmlns="" id="{FC43FC58-4722-4D22-88C1-652EB165851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xmlns="" id="{D4C87F1C-06F8-43CD-8920-F525A5504B5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xmlns="" id="{F75BF2BA-0DFF-4812-986E-9F2286A9F46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xmlns="" id="{7B79CBCB-DE00-4F16-A2FC-E54EF816BA3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xmlns="" id="{DEA1374B-AC49-4266-965E-1F9CD9E53BC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xmlns="" id="{325DE178-9F40-48D5-B0A9-4B032474225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261" name="Group 260">
            <a:extLst>
              <a:ext uri="{FF2B5EF4-FFF2-40B4-BE49-F238E27FC236}">
                <a16:creationId xmlns:a16="http://schemas.microsoft.com/office/drawing/2014/main" xmlns="" id="{29858C9E-401F-4216-8087-A25D1B58814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5392608">
            <a:off x="7397406" y="-618857"/>
            <a:ext cx="4915057" cy="4271437"/>
            <a:chOff x="5281603" y="104899"/>
            <a:chExt cx="6910397" cy="6005491"/>
          </a:xfrm>
        </p:grpSpPr>
        <p:sp>
          <p:nvSpPr>
            <p:cNvPr id="262" name="Freeform 17">
              <a:extLst>
                <a:ext uri="{FF2B5EF4-FFF2-40B4-BE49-F238E27FC236}">
                  <a16:creationId xmlns:a16="http://schemas.microsoft.com/office/drawing/2014/main" xmlns="" id="{D963FBC5-E6AD-44F8-AF49-6F5B5BF9DB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3" name="Group 262">
              <a:extLst>
                <a:ext uri="{FF2B5EF4-FFF2-40B4-BE49-F238E27FC236}">
                  <a16:creationId xmlns:a16="http://schemas.microsoft.com/office/drawing/2014/main" xmlns="" id="{EF1F68DE-2C0A-4FBF-8033-8DFBB75AE20F}"/>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264" name="Straight Connector 263">
                <a:extLst>
                  <a:ext uri="{FF2B5EF4-FFF2-40B4-BE49-F238E27FC236}">
                    <a16:creationId xmlns:a16="http://schemas.microsoft.com/office/drawing/2014/main" xmlns="" id="{1C147FEA-3E5D-4830-B91C-78418FE209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xmlns="" id="{C91F075D-8726-4FD6-BE73-EDCD7607303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xmlns="" id="{0BDE3685-352D-4E32-9662-2C6C92E20F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xmlns="" id="{10A2922F-AA86-4B02-80C4-409D71A0AD7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xmlns="" id="{A23C72B0-E133-40CF-A094-E239AD994B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xmlns="" id="{63F2DFC9-23E2-4429-911D-AA55B03405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xmlns="" id="{E71590EC-7AA6-47B3-AFF5-6E9A1B8B1C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xmlns="" id="{23C6AC81-5D5E-4224-B222-B731E90F1C7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xmlns="" id="{164FB43F-3082-49BF-A7C5-72A42773D4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xmlns="" id="{C9F3EE03-5655-4428-86AC-F579E8F339B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xmlns="" id="{EF7335E6-5FFD-4206-9AF0-1791A88C9A0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xmlns="" id="{CE837EB7-EE63-4B6B-9334-1B8055AD9F3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xmlns="" id="{4EE8D5FB-B44C-43C8-A4F4-D786090733F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xmlns="" id="{8847AA0E-6A2D-41F5-A9B5-3A2F3B8752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xmlns="" id="{9E4D651B-C768-4CBE-B971-A3CA38D803F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xmlns="" id="{913496D3-4182-4D80-9A16-89DBB74086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xmlns="" id="{088D4C91-F0F7-4549-B54A-CC855FD3A78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xmlns="" id="{84885948-783E-4197-B942-2DDCD542EA6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xmlns="" id="{2837E330-008B-45A6-98A5-CE7D6FBBE1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xmlns="" id="{DD807602-B947-4984-8017-D89F3B0ADB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xmlns="" id="{57AA37C4-9C24-41F1-98CA-BBD9BE15956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xmlns="" id="{692CF8CD-056F-4556-939F-1EFF0FECEC1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xmlns="" id="{A29F3FAC-18B2-4886-9A93-44B7AD01DF6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xmlns="" id="{35B536E5-4149-49B5-8119-04FF4A5ACF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xmlns="" id="{4A2B8B6A-D5D3-4DAA-AB4B-A1C1086B408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xmlns="" id="{F8E4C672-BE9E-4026-992B-B2FE6C1361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xmlns="" id="{AC36DA4E-F1E7-4B68-ADA1-4F132BDCF23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xmlns="" id="{EB5D2532-6A77-4DE1-8BB0-37AA33FD9F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xmlns="" id="{BF234A36-BE57-450D-BDA2-AD70152CF5C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xmlns="" id="{D461473E-1290-4BD0-B4DF-3C95DCE0F61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xmlns="" id="{50325318-A62D-4427-B613-AF5E076E3D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xmlns="" id="{3F928DB9-6B46-43EF-A7CF-C4B9830CA51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xmlns="" id="{BA011901-65F6-4D44-BD40-744878B6B2D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xmlns="" id="{E838496B-B788-4873-9E1C-9B4442984E6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xmlns="" id="{A15262F7-23A5-4A6B-BD2C-44CF82ECDEE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xmlns="" id="{B5857A42-75EB-4FF2-AF41-2D612A687D3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xmlns="" id="{3FC449E1-9573-406B-A201-3E897E668A4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xmlns="" id="{71001847-954F-46EC-97E7-E38732517B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xmlns="" id="{F3B040FD-D427-4F90-8CFC-D429522487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xmlns="" id="{975C627A-78ED-4D2B-9F9E-26BE2C0A750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xmlns="" id="{2523831A-B9F1-40EF-B113-873BEFA6609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xmlns="" id="{07483313-610C-403C-811D-EE70A78046D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xmlns="" id="{E1CE5A29-BB15-441C-B3CD-3D3EE2163DA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xmlns="" id="{E476D005-3155-4DEF-88DE-068B497DED9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xmlns="" id="{2628975E-6165-407B-8A45-7F23746BCC6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xmlns="" id="{6A69F000-3171-47D5-8EFE-4F201716C0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xmlns="" id="{60092325-1C07-4FBC-9C9C-42244C9B9DC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xmlns="" id="{2A33CB00-75FF-4DFF-9D6A-CEF5EA2E260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xmlns="" id="{139B85FF-580E-435C-8523-23A0352695B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xmlns="" id="{C53E7419-AF0F-4B69-88BF-853EDC328C5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xmlns="" id="{052C8AEF-9C9D-4737-BA0F-DBB3BF0C04C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xmlns="" id="{6ADDDBC2-F0DB-4038-98D0-B38749D8C0E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xmlns="" id="{E5F14C72-98E5-4A6C-BA03-5E105AA4D4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xmlns="" id="{9ACEF013-464E-44D2-9B83-863E69077E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xmlns="" id="{3141F09F-05CE-4CE9-9F5A-861FBC31A8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xmlns="" id="{7ED70A3C-4B21-4941-9F11-00A51A748A0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xmlns="" id="{11927814-33EF-4FBA-95F7-4138C1C7CE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xmlns="" id="{F4D2B900-3BAC-4EE3-AB6E-9F3212F4DC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xmlns="" id="{FB00017B-AD65-4759-8A6A-B03C70E07BA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xmlns="" id="{22C4A8E2-640F-4D30-99EC-A2D2B0FD6E5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xmlns="" id="{9492085E-DF05-4380-B8C2-93832478CFE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xmlns="" id="{49750F82-33DB-42EE-B31F-CC5DE7EBA14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xmlns="" id="{60B9848F-8B4C-4440-9BF6-98A4F3F72C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xmlns="" id="{E7AA0900-78F5-4163-807F-3DEE6DCBB1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xmlns="" id="{0F627689-9632-474B-B3A8-EC1A82A36E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xmlns="" id="{71C6CB03-F81D-48A2-BF05-98D4EF2CC2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xmlns="" id="{12FB4D2F-4789-48A1-A4AA-F318ED2BA5B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xmlns="" id="{64B8907A-2A80-490C-AACF-678CA6DE19D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xmlns="" id="{A175CCF3-4796-4C76-A92E-B495335FB4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xmlns="" id="{8CFC6D15-64F3-449C-8C0B-3FCB2976D26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xmlns="" id="{008AA4A6-DD28-4235-AAE3-CC28DF83430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xmlns="" id="{3D393E8B-AAB8-4606-A4FA-815EDABDD1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xmlns="" id="{8BA7B770-7EB6-4AC1-B028-9C45DEE440E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xmlns="" id="{D87B822C-3951-4E65-A45D-7160FAC3FD0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xmlns="" id="{54B9CDF0-DC54-4868-B60A-6840FDE6A2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xmlns="" id="{3706BEC8-029B-4E0F-A55F-A552E1DE26C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xmlns="" id="{25EBA5EB-4807-4E96-BA08-B6B74AE0405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xmlns="" id="{5548885E-CABE-42B5-B06A-1E6B9B19811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7" name="Picture 6" descr="abstract image of light dots">
            <a:extLst>
              <a:ext uri="{FF2B5EF4-FFF2-40B4-BE49-F238E27FC236}">
                <a16:creationId xmlns:a16="http://schemas.microsoft.com/office/drawing/2014/main" xmlns="" id="{FE6C54C5-D2F4-48F8-B65E-7506F07BCCF3}"/>
              </a:ext>
            </a:extLst>
          </p:cNvPr>
          <p:cNvPicPr>
            <a:picLocks noChangeAspect="1"/>
          </p:cNvPicPr>
          <p:nvPr/>
        </p:nvPicPr>
        <p:blipFill rotWithShape="1">
          <a:blip r:embed="rId5"/>
          <a:srcRect l="23268" r="4773" b="-1"/>
          <a:stretch/>
        </p:blipFill>
        <p:spPr>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
        <p:nvSpPr>
          <p:cNvPr id="3" name="Content Placeholder 2"/>
          <p:cNvSpPr>
            <a:spLocks noGrp="1"/>
          </p:cNvSpPr>
          <p:nvPr>
            <p:ph idx="1"/>
          </p:nvPr>
        </p:nvSpPr>
        <p:spPr>
          <a:xfrm>
            <a:off x="685801" y="2142067"/>
            <a:ext cx="7762883" cy="3649133"/>
          </a:xfrm>
        </p:spPr>
        <p:txBody>
          <a:bodyPr>
            <a:normAutofit fontScale="85000" lnSpcReduction="10000"/>
          </a:bodyPr>
          <a:lstStyle/>
          <a:p>
            <a:pPr marL="0" indent="0">
              <a:buNone/>
            </a:pPr>
            <a:r>
              <a:rPr lang="en-US" dirty="0"/>
              <a:t>AI programming focuses on cognitive skills that include the following</a:t>
            </a:r>
            <a:r>
              <a:rPr lang="en-US" dirty="0" smtClean="0"/>
              <a:t>:</a:t>
            </a:r>
          </a:p>
          <a:p>
            <a:pPr marL="0" indent="0">
              <a:buNone/>
            </a:pPr>
            <a:endParaRPr lang="en-US" dirty="0" smtClean="0"/>
          </a:p>
          <a:p>
            <a:r>
              <a:rPr lang="en-US" dirty="0" smtClean="0"/>
              <a:t>Learning</a:t>
            </a:r>
            <a:r>
              <a:rPr lang="en-US" dirty="0"/>
              <a:t>. This aspect of AI programming focuses on acquiring data and </a:t>
            </a:r>
            <a:r>
              <a:rPr lang="en-US" dirty="0" smtClean="0"/>
              <a:t>creating </a:t>
            </a:r>
          </a:p>
          <a:p>
            <a:pPr marL="0" indent="0">
              <a:buNone/>
            </a:pPr>
            <a:r>
              <a:rPr lang="en-US" dirty="0" smtClean="0"/>
              <a:t>rules </a:t>
            </a:r>
            <a:r>
              <a:rPr lang="en-US" dirty="0"/>
              <a:t>for how to turn it into actionable information. </a:t>
            </a:r>
            <a:endParaRPr lang="en-US" dirty="0" smtClean="0"/>
          </a:p>
          <a:p>
            <a:r>
              <a:rPr lang="en-US" dirty="0" smtClean="0"/>
              <a:t>The </a:t>
            </a:r>
            <a:r>
              <a:rPr lang="en-US" dirty="0"/>
              <a:t>rules, which </a:t>
            </a:r>
            <a:r>
              <a:rPr lang="en-US" dirty="0" smtClean="0"/>
              <a:t>are </a:t>
            </a:r>
            <a:r>
              <a:rPr lang="en-US" dirty="0"/>
              <a:t>called algorithms, provide computing devices with step-by-step </a:t>
            </a:r>
            <a:endParaRPr lang="en-US" dirty="0" smtClean="0"/>
          </a:p>
          <a:p>
            <a:pPr marL="0" indent="0">
              <a:buNone/>
            </a:pPr>
            <a:r>
              <a:rPr lang="en-US" dirty="0" smtClean="0"/>
              <a:t>instructions for </a:t>
            </a:r>
            <a:r>
              <a:rPr lang="en-US" dirty="0"/>
              <a:t>how to complete a specific task.</a:t>
            </a:r>
          </a:p>
          <a:p>
            <a:r>
              <a:rPr lang="en-US" dirty="0"/>
              <a:t>Reasoning. This aspect of AI programming focuses on choosing the right algorithm to reach a desired outcome.</a:t>
            </a:r>
          </a:p>
          <a:p>
            <a:r>
              <a:rPr lang="en-US" dirty="0"/>
              <a:t>Self-correction. This aspect of AI programming is designed to continually fine-tune algorithms and ensure they provide the most accurate results possible.</a:t>
            </a:r>
          </a:p>
          <a:p>
            <a:r>
              <a:rPr lang="en-US" dirty="0"/>
              <a:t>Creativity. This aspect of AI uses neural networks, rules-based systems, statistical methods and other AI techniques to generate new images, new text, new music and new ideas.</a:t>
            </a:r>
          </a:p>
        </p:txBody>
      </p:sp>
    </p:spTree>
    <p:extLst>
      <p:ext uri="{BB962C8B-B14F-4D97-AF65-F5344CB8AC3E}">
        <p14:creationId xmlns:p14="http://schemas.microsoft.com/office/powerpoint/2010/main" val="423053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8652B-B439-4AB5-8773-417F1E05177E}"/>
              </a:ext>
            </a:extLst>
          </p:cNvPr>
          <p:cNvSpPr>
            <a:spLocks noGrp="1"/>
          </p:cNvSpPr>
          <p:nvPr>
            <p:ph type="title"/>
          </p:nvPr>
        </p:nvSpPr>
        <p:spPr>
          <a:xfrm>
            <a:off x="1155855" y="609600"/>
            <a:ext cx="8554473" cy="1456267"/>
          </a:xfrm>
        </p:spPr>
        <p:txBody>
          <a:bodyPr>
            <a:normAutofit/>
          </a:bodyPr>
          <a:lstStyle/>
          <a:p>
            <a:r>
              <a:rPr lang="en-US" sz="4000" dirty="0" smtClean="0"/>
              <a:t>AI Pros and cons?</a:t>
            </a:r>
            <a:endParaRPr lang="en-US" sz="4000" dirty="0"/>
          </a:p>
        </p:txBody>
      </p:sp>
      <p:sp>
        <p:nvSpPr>
          <p:cNvPr id="3" name="Content Placeholder 2"/>
          <p:cNvSpPr>
            <a:spLocks noGrp="1"/>
          </p:cNvSpPr>
          <p:nvPr>
            <p:ph idx="1"/>
          </p:nvPr>
        </p:nvSpPr>
        <p:spPr>
          <a:xfrm>
            <a:off x="685801" y="1730477"/>
            <a:ext cx="10131425" cy="4513007"/>
          </a:xfrm>
        </p:spPr>
        <p:txBody>
          <a:bodyPr>
            <a:normAutofit/>
          </a:bodyPr>
          <a:lstStyle/>
          <a:p>
            <a:pPr marL="0" indent="0">
              <a:buNone/>
            </a:pPr>
            <a:r>
              <a:rPr lang="en-US" sz="2000" dirty="0"/>
              <a:t>What are the advantages and disadvantages of artificial intelligence?</a:t>
            </a:r>
          </a:p>
          <a:p>
            <a:r>
              <a:rPr lang="en-US" sz="2000" dirty="0"/>
              <a:t>Artificial neural networks and deep learning AI technologies are quickly evolving, primarily because AI can process large amounts of data much faster and make predictions more accurately than humanly possible.</a:t>
            </a:r>
          </a:p>
          <a:p>
            <a:r>
              <a:rPr lang="en-US" sz="2000" dirty="0"/>
              <a:t>While the huge volume of data created on a daily basis would bury a human researcher, AI applications using machine learning can take that data and quickly turn it into actionable information. </a:t>
            </a:r>
            <a:endParaRPr lang="en-US" sz="2000" dirty="0" smtClean="0"/>
          </a:p>
          <a:p>
            <a:r>
              <a:rPr lang="en-US" sz="2000" dirty="0" smtClean="0"/>
              <a:t>As </a:t>
            </a:r>
            <a:r>
              <a:rPr lang="en-US" sz="2000" dirty="0"/>
              <a:t>of this writing, a primary disadvantage of AI is that it is expensive to process the large amounts of data AI programming requires. As AI techniques are incorporated into more products and services, organizations must also be attuned to AI's potential to create biased and discriminatory systems, intentionally or inadvertently.</a:t>
            </a:r>
          </a:p>
        </p:txBody>
      </p:sp>
    </p:spTree>
    <p:extLst>
      <p:ext uri="{BB962C8B-B14F-4D97-AF65-F5344CB8AC3E}">
        <p14:creationId xmlns:p14="http://schemas.microsoft.com/office/powerpoint/2010/main" val="3483806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8652B-B439-4AB5-8773-417F1E05177E}"/>
              </a:ext>
            </a:extLst>
          </p:cNvPr>
          <p:cNvSpPr>
            <a:spLocks noGrp="1"/>
          </p:cNvSpPr>
          <p:nvPr>
            <p:ph type="title"/>
          </p:nvPr>
        </p:nvSpPr>
        <p:spPr>
          <a:xfrm>
            <a:off x="1155855" y="609600"/>
            <a:ext cx="8554473" cy="1456267"/>
          </a:xfrm>
        </p:spPr>
        <p:txBody>
          <a:bodyPr>
            <a:normAutofit/>
          </a:bodyPr>
          <a:lstStyle/>
          <a:p>
            <a:r>
              <a:rPr lang="en-US" sz="4000" dirty="0" smtClean="0"/>
              <a:t>AI Advantages</a:t>
            </a:r>
            <a:endParaRPr lang="en-US" sz="4000" dirty="0"/>
          </a:p>
        </p:txBody>
      </p:sp>
      <p:sp>
        <p:nvSpPr>
          <p:cNvPr id="3" name="Content Placeholder 2"/>
          <p:cNvSpPr>
            <a:spLocks noGrp="1"/>
          </p:cNvSpPr>
          <p:nvPr>
            <p:ph idx="1"/>
          </p:nvPr>
        </p:nvSpPr>
        <p:spPr>
          <a:xfrm>
            <a:off x="685801" y="1730477"/>
            <a:ext cx="10131425" cy="4513007"/>
          </a:xfrm>
        </p:spPr>
        <p:txBody>
          <a:bodyPr>
            <a:normAutofit fontScale="92500" lnSpcReduction="10000"/>
          </a:bodyPr>
          <a:lstStyle/>
          <a:p>
            <a:pPr marL="0" indent="0">
              <a:buNone/>
            </a:pPr>
            <a:r>
              <a:rPr lang="en-US" sz="2000" dirty="0" smtClean="0"/>
              <a:t>-Good </a:t>
            </a:r>
            <a:r>
              <a:rPr lang="en-US" sz="2000" dirty="0"/>
              <a:t>at detail-oriented jobs. AI has proven to be as good as or better than doctors at diagnosing certain cancers, including breast cancer and melanoma.</a:t>
            </a:r>
          </a:p>
          <a:p>
            <a:pPr marL="0" indent="0">
              <a:buNone/>
            </a:pPr>
            <a:r>
              <a:rPr lang="en-US" sz="2000" dirty="0" smtClean="0"/>
              <a:t>-Reduced </a:t>
            </a:r>
            <a:r>
              <a:rPr lang="en-US" sz="2000" dirty="0"/>
              <a:t>time for data-heavy tasks. AI is widely used in data-heavy industries, including banking and securities, pharma and insurance, to reduce the time it takes to analyze big data sets. Financial services, for example, routinely use AI to process loan applications and detect fraud.</a:t>
            </a:r>
          </a:p>
          <a:p>
            <a:pPr marL="0" indent="0">
              <a:buNone/>
            </a:pPr>
            <a:r>
              <a:rPr lang="en-US" sz="2000" dirty="0" smtClean="0"/>
              <a:t>-Saves </a:t>
            </a:r>
            <a:r>
              <a:rPr lang="en-US" sz="2000" dirty="0"/>
              <a:t>labor and increases productivity. An example here is the use of warehouse automation, which grew during the pandemic and is expected to increase with the integration of AI and machine learning.</a:t>
            </a:r>
          </a:p>
          <a:p>
            <a:pPr marL="0" indent="0">
              <a:buNone/>
            </a:pPr>
            <a:r>
              <a:rPr lang="en-US" sz="2000" dirty="0" smtClean="0"/>
              <a:t>-Delivers </a:t>
            </a:r>
            <a:r>
              <a:rPr lang="en-US" sz="2000" dirty="0"/>
              <a:t>consistent results. The best AI translation tools deliver high levels of consistency, offering even small businesses the ability to reach customers in their native language.</a:t>
            </a:r>
          </a:p>
          <a:p>
            <a:pPr marL="0" indent="0">
              <a:buNone/>
            </a:pPr>
            <a:r>
              <a:rPr lang="en-US" sz="2000" dirty="0" smtClean="0"/>
              <a:t>-Can </a:t>
            </a:r>
            <a:r>
              <a:rPr lang="en-US" sz="2000" dirty="0"/>
              <a:t>improve customer satisfaction through personalization. AI can personalize content, messaging, ads, recommendations and websites to individual customers.</a:t>
            </a:r>
          </a:p>
          <a:p>
            <a:pPr marL="0" indent="0">
              <a:buNone/>
            </a:pPr>
            <a:r>
              <a:rPr lang="en-US" sz="2000" dirty="0" smtClean="0"/>
              <a:t>-AI-powered </a:t>
            </a:r>
            <a:r>
              <a:rPr lang="en-US" sz="2000" dirty="0"/>
              <a:t>virtual agents are always available. AI programs do not need to sleep or take breaks, providing 24/7 service.</a:t>
            </a:r>
          </a:p>
        </p:txBody>
      </p:sp>
    </p:spTree>
    <p:extLst>
      <p:ext uri="{BB962C8B-B14F-4D97-AF65-F5344CB8AC3E}">
        <p14:creationId xmlns:p14="http://schemas.microsoft.com/office/powerpoint/2010/main" val="751008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8652B-B439-4AB5-8773-417F1E05177E}"/>
              </a:ext>
            </a:extLst>
          </p:cNvPr>
          <p:cNvSpPr>
            <a:spLocks noGrp="1"/>
          </p:cNvSpPr>
          <p:nvPr>
            <p:ph type="title"/>
          </p:nvPr>
        </p:nvSpPr>
        <p:spPr>
          <a:xfrm>
            <a:off x="1155855" y="609600"/>
            <a:ext cx="8554473" cy="1456267"/>
          </a:xfrm>
        </p:spPr>
        <p:txBody>
          <a:bodyPr>
            <a:normAutofit/>
          </a:bodyPr>
          <a:lstStyle/>
          <a:p>
            <a:r>
              <a:rPr lang="en-US" sz="4000" dirty="0" smtClean="0"/>
              <a:t>AI disadvantages</a:t>
            </a:r>
            <a:endParaRPr lang="en-US" sz="4000" dirty="0"/>
          </a:p>
        </p:txBody>
      </p:sp>
      <p:sp>
        <p:nvSpPr>
          <p:cNvPr id="3" name="Content Placeholder 2"/>
          <p:cNvSpPr>
            <a:spLocks noGrp="1"/>
          </p:cNvSpPr>
          <p:nvPr>
            <p:ph idx="1"/>
          </p:nvPr>
        </p:nvSpPr>
        <p:spPr>
          <a:xfrm>
            <a:off x="685801" y="1730477"/>
            <a:ext cx="10131425" cy="4513007"/>
          </a:xfrm>
        </p:spPr>
        <p:txBody>
          <a:bodyPr>
            <a:normAutofit/>
          </a:bodyPr>
          <a:lstStyle/>
          <a:p>
            <a:pPr marL="0" indent="0">
              <a:buNone/>
            </a:pPr>
            <a:r>
              <a:rPr lang="en-US" sz="2000" dirty="0"/>
              <a:t>-Expensive.</a:t>
            </a:r>
          </a:p>
          <a:p>
            <a:pPr marL="0" indent="0">
              <a:buNone/>
            </a:pPr>
            <a:r>
              <a:rPr lang="en-US" sz="2000" dirty="0"/>
              <a:t>Requires deep technical expertise.</a:t>
            </a:r>
          </a:p>
          <a:p>
            <a:pPr marL="0" indent="0">
              <a:buNone/>
            </a:pPr>
            <a:r>
              <a:rPr lang="en-US" sz="2000" dirty="0"/>
              <a:t>Limited supply of qualified workers to build AI tools.</a:t>
            </a:r>
          </a:p>
          <a:p>
            <a:pPr marL="0" indent="0">
              <a:buNone/>
            </a:pPr>
            <a:r>
              <a:rPr lang="en-US" sz="2000" dirty="0"/>
              <a:t>Reflects the biases of its training data, at scale.</a:t>
            </a:r>
          </a:p>
          <a:p>
            <a:pPr marL="0" indent="0">
              <a:buNone/>
            </a:pPr>
            <a:r>
              <a:rPr lang="en-US" sz="2000" dirty="0"/>
              <a:t>Lack of ability to generalize from one task to another.</a:t>
            </a:r>
          </a:p>
          <a:p>
            <a:pPr marL="0" indent="0">
              <a:buNone/>
            </a:pPr>
            <a:r>
              <a:rPr lang="en-US" sz="2000" dirty="0"/>
              <a:t>Eliminates human jobs, increasing unemployment rates.</a:t>
            </a:r>
          </a:p>
        </p:txBody>
      </p:sp>
    </p:spTree>
    <p:extLst>
      <p:ext uri="{BB962C8B-B14F-4D97-AF65-F5344CB8AC3E}">
        <p14:creationId xmlns:p14="http://schemas.microsoft.com/office/powerpoint/2010/main" val="2009176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8652B-B439-4AB5-8773-417F1E05177E}"/>
              </a:ext>
            </a:extLst>
          </p:cNvPr>
          <p:cNvSpPr>
            <a:spLocks noGrp="1"/>
          </p:cNvSpPr>
          <p:nvPr>
            <p:ph type="title"/>
          </p:nvPr>
        </p:nvSpPr>
        <p:spPr>
          <a:xfrm>
            <a:off x="1155855" y="609600"/>
            <a:ext cx="8554473" cy="1456267"/>
          </a:xfrm>
        </p:spPr>
        <p:txBody>
          <a:bodyPr>
            <a:normAutofit/>
          </a:bodyPr>
          <a:lstStyle/>
          <a:p>
            <a:r>
              <a:rPr lang="it-IT" sz="4000" dirty="0"/>
              <a:t>Strong AI vs. weak AI</a:t>
            </a:r>
            <a:endParaRPr lang="en-US" sz="4000" dirty="0"/>
          </a:p>
        </p:txBody>
      </p:sp>
      <p:sp>
        <p:nvSpPr>
          <p:cNvPr id="3" name="Content Placeholder 2"/>
          <p:cNvSpPr>
            <a:spLocks noGrp="1"/>
          </p:cNvSpPr>
          <p:nvPr>
            <p:ph idx="1"/>
          </p:nvPr>
        </p:nvSpPr>
        <p:spPr>
          <a:xfrm>
            <a:off x="685801" y="1730477"/>
            <a:ext cx="10131425" cy="4513007"/>
          </a:xfrm>
        </p:spPr>
        <p:txBody>
          <a:bodyPr>
            <a:normAutofit/>
          </a:bodyPr>
          <a:lstStyle/>
          <a:p>
            <a:pPr marL="0" indent="0">
              <a:buNone/>
            </a:pPr>
            <a:r>
              <a:rPr lang="en-US" sz="2000" dirty="0"/>
              <a:t>AI can be categorized as weak or strong.</a:t>
            </a:r>
          </a:p>
          <a:p>
            <a:pPr marL="0" indent="0">
              <a:buNone/>
            </a:pPr>
            <a:r>
              <a:rPr lang="en-US" sz="2000" dirty="0"/>
              <a:t>Weak AI, also known as narrow AI, is designed and trained to complete a specific task. Industrial robots and virtual personal assistants, such as Apple's Siri, use weak AI.</a:t>
            </a:r>
          </a:p>
          <a:p>
            <a:pPr marL="0" indent="0">
              <a:buNone/>
            </a:pPr>
            <a:r>
              <a:rPr lang="en-US" sz="2000" dirty="0"/>
              <a:t>Strong AI, also known as artificial general intelligence (AGI), describes programming that can replicate the cognitive abilities of the human brain. When presented with an unfamiliar task, a strong AI system can use fuzzy logic to apply knowledge from one domain to another and find a solution autonomously. In theory, a strong AI program should be able to pass both a Turing test and the Chinese Room argument.</a:t>
            </a:r>
          </a:p>
        </p:txBody>
      </p:sp>
    </p:spTree>
    <p:extLst>
      <p:ext uri="{BB962C8B-B14F-4D97-AF65-F5344CB8AC3E}">
        <p14:creationId xmlns:p14="http://schemas.microsoft.com/office/powerpoint/2010/main" val="3262643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627541"/>
            <a:ext cx="10654644" cy="5396187"/>
          </a:xfrm>
        </p:spPr>
        <p:txBody>
          <a:bodyPr>
            <a:normAutofit fontScale="92500"/>
          </a:bodyPr>
          <a:lstStyle/>
          <a:p>
            <a:pPr marL="0" indent="0">
              <a:buNone/>
            </a:pPr>
            <a:r>
              <a:rPr lang="en-US" sz="2000" dirty="0" smtClean="0"/>
              <a:t>The Chinese Room Argument- The </a:t>
            </a:r>
            <a:r>
              <a:rPr lang="en-US" sz="2000" dirty="0"/>
              <a:t>argument and thought-experiment now generally known as the Chinese Room Argument was first published in a 1980 article by American philosopher John Searle (1932– ). </a:t>
            </a:r>
            <a:endParaRPr lang="en-US" sz="2000" dirty="0" smtClean="0"/>
          </a:p>
          <a:p>
            <a:pPr marL="0" indent="0">
              <a:buNone/>
            </a:pPr>
            <a:r>
              <a:rPr lang="en-US" sz="2000" dirty="0" smtClean="0"/>
              <a:t>It </a:t>
            </a:r>
            <a:r>
              <a:rPr lang="en-US" sz="2000" dirty="0"/>
              <a:t>has become one of the best-known arguments in recent philosophy. Searle imagines himself alone in a room following a computer program for responding to Chinese characters slipped under the door. Searle understands nothing of Chinese, and yet, by following the program for manipulating symbols and numerals just as a computer does, he sends appropriate strings of Chinese characters back out under the door, and this leads those outside to mistakenly suppose there is a Chinese speaker in the room.</a:t>
            </a:r>
          </a:p>
          <a:p>
            <a:pPr marL="0" indent="0">
              <a:buNone/>
            </a:pPr>
            <a:r>
              <a:rPr lang="en-US" sz="2000" dirty="0" smtClean="0"/>
              <a:t>The </a:t>
            </a:r>
            <a:r>
              <a:rPr lang="en-US" sz="2000" dirty="0"/>
              <a:t>narrow conclusion of the argument is that programming a digital computer may make it appear to understand language but could not produce real understanding. Hence the “Turing Test” is inadequate</a:t>
            </a:r>
            <a:r>
              <a:rPr lang="en-US" sz="2000" dirty="0" smtClean="0"/>
              <a:t>.</a:t>
            </a:r>
          </a:p>
          <a:p>
            <a:pPr marL="0" indent="0">
              <a:buNone/>
            </a:pPr>
            <a:r>
              <a:rPr lang="en-US" sz="2000" dirty="0" smtClean="0"/>
              <a:t> </a:t>
            </a:r>
            <a:r>
              <a:rPr lang="en-US" sz="2000" dirty="0"/>
              <a:t>Searle argues that the thought experiment underscores the fact that computers merely use syntactic rules to manipulate symbol strings, but have no understanding of meaning or semantics. </a:t>
            </a:r>
            <a:endParaRPr lang="en-US" sz="2000" dirty="0" smtClean="0"/>
          </a:p>
          <a:p>
            <a:pPr marL="0" indent="0">
              <a:buNone/>
            </a:pPr>
            <a:r>
              <a:rPr lang="en-US" sz="2000" dirty="0" smtClean="0"/>
              <a:t>The </a:t>
            </a:r>
            <a:r>
              <a:rPr lang="en-US" sz="2000" dirty="0"/>
              <a:t>broader conclusion of the argument is that the theory that human minds are computer-like computational or information processing systems is refuted. Instead minds must result from biological processes; computers can at best simulate these biological processes. Thus the argument has large implications for semantics, philosophy of language and mind, theories of consciousness, computer science and cognitive science generally. As a result, there have been many critical replies to the argument.</a:t>
            </a:r>
          </a:p>
        </p:txBody>
      </p:sp>
    </p:spTree>
    <p:extLst>
      <p:ext uri="{BB962C8B-B14F-4D97-AF65-F5344CB8AC3E}">
        <p14:creationId xmlns:p14="http://schemas.microsoft.com/office/powerpoint/2010/main" val="2125536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627541"/>
            <a:ext cx="10654644" cy="5396187"/>
          </a:xfrm>
        </p:spPr>
        <p:txBody>
          <a:bodyPr>
            <a:normAutofit/>
          </a:bodyPr>
          <a:lstStyle/>
          <a:p>
            <a:pPr marL="0" indent="0">
              <a:buNone/>
            </a:pPr>
            <a:r>
              <a:rPr lang="en-US" sz="2000" dirty="0"/>
              <a:t>The Turing test, originally called the imitation game by Alan Turing in 1950</a:t>
            </a:r>
            <a:r>
              <a:rPr lang="en-US" sz="2000" dirty="0" smtClean="0"/>
              <a:t>, </a:t>
            </a:r>
            <a:r>
              <a:rPr lang="en-US" sz="2000" dirty="0"/>
              <a:t>is a test of a machine's ability to exhibit intelligent </a:t>
            </a:r>
            <a:r>
              <a:rPr lang="en-US" sz="2000" dirty="0" smtClean="0"/>
              <a:t>behavior </a:t>
            </a:r>
            <a:r>
              <a:rPr lang="en-US" sz="2000" dirty="0"/>
              <a:t>equivalent to, or indistinguishable from, that of a human. </a:t>
            </a:r>
            <a:endParaRPr lang="en-US" sz="2000" dirty="0" smtClean="0"/>
          </a:p>
          <a:p>
            <a:pPr marL="0" indent="0">
              <a:buNone/>
            </a:pPr>
            <a:r>
              <a:rPr lang="en-US" sz="2000" dirty="0" smtClean="0"/>
              <a:t>Turing </a:t>
            </a:r>
            <a:r>
              <a:rPr lang="en-US" sz="2000" dirty="0"/>
              <a:t>proposed that a human evaluator would judge natural language conversations between a human and a machine designed to generate human-like responses. The evaluator would be aware that one of the two partners in conversation was a machine, and all participants would be separated from one another. </a:t>
            </a:r>
            <a:endParaRPr lang="en-US" sz="2000" dirty="0" smtClean="0"/>
          </a:p>
          <a:p>
            <a:pPr marL="0" indent="0">
              <a:buNone/>
            </a:pPr>
            <a:r>
              <a:rPr lang="en-US" sz="2000" dirty="0" smtClean="0"/>
              <a:t>The </a:t>
            </a:r>
            <a:r>
              <a:rPr lang="en-US" sz="2000" dirty="0"/>
              <a:t>conversation would be limited to a text-only channel, such as a computer keyboard and screen, so the result would not depend on the machine's ability to render words as speech</a:t>
            </a:r>
            <a:r>
              <a:rPr lang="en-US" sz="2000" dirty="0" smtClean="0"/>
              <a:t>. </a:t>
            </a:r>
            <a:r>
              <a:rPr lang="en-US" sz="2000" dirty="0"/>
              <a:t>If the evaluator could not reliably tell the machine from the human, the machine would be said to have passed the test. </a:t>
            </a:r>
            <a:endParaRPr lang="en-US" sz="2000" dirty="0" smtClean="0"/>
          </a:p>
          <a:p>
            <a:pPr marL="0" indent="0">
              <a:buNone/>
            </a:pPr>
            <a:r>
              <a:rPr lang="en-US" sz="2000" dirty="0" smtClean="0"/>
              <a:t>The </a:t>
            </a:r>
            <a:r>
              <a:rPr lang="en-US" sz="2000" dirty="0"/>
              <a:t>test results would not depend on the machine's ability to give correct answers to questions, only on how closely its answers resembled those a human would give. Since the Turing test is a test of indistinguishability in performance capacity, the verbal version generalizes naturally to all of human performance capacity, verbal as well as nonverbal (robotic).</a:t>
            </a:r>
          </a:p>
        </p:txBody>
      </p:sp>
    </p:spTree>
    <p:extLst>
      <p:ext uri="{BB962C8B-B14F-4D97-AF65-F5344CB8AC3E}">
        <p14:creationId xmlns:p14="http://schemas.microsoft.com/office/powerpoint/2010/main" val="2413962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43485" y="596437"/>
            <a:ext cx="7950107" cy="5327286"/>
          </a:xfrm>
        </p:spPr>
      </p:pic>
    </p:spTree>
    <p:extLst>
      <p:ext uri="{BB962C8B-B14F-4D97-AF65-F5344CB8AC3E}">
        <p14:creationId xmlns:p14="http://schemas.microsoft.com/office/powerpoint/2010/main" val="1974828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8652B-B439-4AB5-8773-417F1E05177E}"/>
              </a:ext>
            </a:extLst>
          </p:cNvPr>
          <p:cNvSpPr>
            <a:spLocks noGrp="1"/>
          </p:cNvSpPr>
          <p:nvPr>
            <p:ph type="title"/>
          </p:nvPr>
        </p:nvSpPr>
        <p:spPr>
          <a:xfrm>
            <a:off x="1155855" y="609600"/>
            <a:ext cx="8554473" cy="1456267"/>
          </a:xfrm>
        </p:spPr>
        <p:txBody>
          <a:bodyPr>
            <a:normAutofit/>
          </a:bodyPr>
          <a:lstStyle/>
          <a:p>
            <a:r>
              <a:rPr lang="it-IT" sz="4000" dirty="0" smtClean="0"/>
              <a:t>ChatGPT</a:t>
            </a:r>
            <a:endParaRPr lang="en-US" sz="4000" dirty="0"/>
          </a:p>
        </p:txBody>
      </p:sp>
      <p:sp>
        <p:nvSpPr>
          <p:cNvPr id="3" name="Content Placeholder 2"/>
          <p:cNvSpPr>
            <a:spLocks noGrp="1"/>
          </p:cNvSpPr>
          <p:nvPr>
            <p:ph idx="1"/>
          </p:nvPr>
        </p:nvSpPr>
        <p:spPr>
          <a:xfrm>
            <a:off x="685801" y="1730477"/>
            <a:ext cx="10131425" cy="4513007"/>
          </a:xfrm>
        </p:spPr>
        <p:txBody>
          <a:bodyPr>
            <a:normAutofit/>
          </a:bodyPr>
          <a:lstStyle/>
          <a:p>
            <a:pPr marL="0" indent="0">
              <a:buNone/>
            </a:pPr>
            <a:r>
              <a:rPr lang="en-US" sz="2000" dirty="0" err="1"/>
              <a:t>ChatGPT</a:t>
            </a:r>
            <a:r>
              <a:rPr lang="en-US" sz="2000" dirty="0"/>
              <a:t> is a natural language processing tool driven by AI technology that allows you to have human-like conversations and much more with the </a:t>
            </a:r>
            <a:r>
              <a:rPr lang="en-US" sz="2000" dirty="0" err="1"/>
              <a:t>chatbot</a:t>
            </a:r>
            <a:r>
              <a:rPr lang="en-US" sz="2000" dirty="0"/>
              <a:t>. The language model can answer questions and assist you with tasks, such as composing emails, essays, and code.</a:t>
            </a:r>
          </a:p>
          <a:p>
            <a:pPr marL="0" indent="0">
              <a:buNone/>
            </a:pPr>
            <a:r>
              <a:rPr lang="en-US" sz="2000" dirty="0"/>
              <a:t>Generative AI models of this type are trained on vast amounts of information from the internet, including websites, books, news articles, and more. </a:t>
            </a:r>
          </a:p>
          <a:p>
            <a:pPr marL="0" indent="0">
              <a:buNone/>
            </a:pPr>
            <a:r>
              <a:rPr lang="en-US" sz="2000" dirty="0"/>
              <a:t>The language model was fine-tuned using supervised learning as well as reinforcement learning. The use of Reinforcement Learning from Human Feedback (RLHF) is what makes </a:t>
            </a:r>
            <a:r>
              <a:rPr lang="en-US" sz="2000" dirty="0" err="1"/>
              <a:t>ChatGPT</a:t>
            </a:r>
            <a:r>
              <a:rPr lang="en-US" sz="2000" dirty="0"/>
              <a:t> especially unique. </a:t>
            </a:r>
          </a:p>
          <a:p>
            <a:pPr marL="0" indent="0">
              <a:buNone/>
            </a:pPr>
            <a:r>
              <a:rPr lang="en-US" sz="2000" dirty="0"/>
              <a:t>Through RLHF, human AI trainers provided the model with conversations in which they played both parts, the user and AI assistants, according to </a:t>
            </a:r>
            <a:r>
              <a:rPr lang="en-US" sz="2000" dirty="0" err="1"/>
              <a:t>OpenAI</a:t>
            </a:r>
            <a:r>
              <a:rPr lang="en-US" sz="2000" dirty="0"/>
              <a:t>.</a:t>
            </a:r>
          </a:p>
        </p:txBody>
      </p:sp>
    </p:spTree>
    <p:extLst>
      <p:ext uri="{BB962C8B-B14F-4D97-AF65-F5344CB8AC3E}">
        <p14:creationId xmlns:p14="http://schemas.microsoft.com/office/powerpoint/2010/main" val="3022220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99F444-FCBD-B140-9C05-E443FA0805C4}"/>
              </a:ext>
            </a:extLst>
          </p:cNvPr>
          <p:cNvSpPr>
            <a:spLocks noGrp="1"/>
          </p:cNvSpPr>
          <p:nvPr>
            <p:ph type="title"/>
          </p:nvPr>
        </p:nvSpPr>
        <p:spPr>
          <a:xfrm>
            <a:off x="685801" y="609600"/>
            <a:ext cx="6143423" cy="1456267"/>
          </a:xfrm>
        </p:spPr>
        <p:txBody>
          <a:bodyPr>
            <a:normAutofit/>
          </a:bodyPr>
          <a:lstStyle/>
          <a:p>
            <a:r>
              <a:rPr lang="en-US" dirty="0" smtClean="0"/>
              <a:t>Winston and Julia</a:t>
            </a:r>
            <a:endParaRPr lang="ru-RU" dirty="0"/>
          </a:p>
        </p:txBody>
      </p:sp>
      <p:pic>
        <p:nvPicPr>
          <p:cNvPr id="4" name="Picture 3" descr="satellite against the night sky">
            <a:extLst>
              <a:ext uri="{FF2B5EF4-FFF2-40B4-BE49-F238E27FC236}">
                <a16:creationId xmlns:a16="http://schemas.microsoft.com/office/drawing/2014/main" xmlns="" id="{D4F2268B-BB87-42FB-B84F-C145C01B497A}"/>
              </a:ext>
            </a:extLst>
          </p:cNvPr>
          <p:cNvPicPr>
            <a:picLocks noChangeAspect="1"/>
          </p:cNvPicPr>
          <p:nvPr/>
        </p:nvPicPr>
        <p:blipFill rotWithShape="1">
          <a:blip r:embed="rId4"/>
          <a:srcRect l="8611" r="16027" b="1"/>
          <a:stretch/>
        </p:blipFill>
        <p:spPr>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79" name="Group 178">
            <a:extLst>
              <a:ext uri="{FF2B5EF4-FFF2-40B4-BE49-F238E27FC236}">
                <a16:creationId xmlns:a16="http://schemas.microsoft.com/office/drawing/2014/main" xmlns="" id="{CFEF753B-CA1B-4178-80F5-095B7FEA21C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21267604">
            <a:off x="8565602" y="3905595"/>
            <a:ext cx="3639934" cy="3163289"/>
            <a:chOff x="5281603" y="104899"/>
            <a:chExt cx="6910397" cy="6005491"/>
          </a:xfrm>
        </p:grpSpPr>
        <p:sp>
          <p:nvSpPr>
            <p:cNvPr id="180" name="Freeform 98">
              <a:extLst>
                <a:ext uri="{FF2B5EF4-FFF2-40B4-BE49-F238E27FC236}">
                  <a16:creationId xmlns:a16="http://schemas.microsoft.com/office/drawing/2014/main" xmlns="" id="{86C68ECC-F0A0-411E-A303-6DC0707A36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1" name="Group 180">
              <a:extLst>
                <a:ext uri="{FF2B5EF4-FFF2-40B4-BE49-F238E27FC236}">
                  <a16:creationId xmlns:a16="http://schemas.microsoft.com/office/drawing/2014/main" xmlns="" id="{6A21E140-4ECB-4C42-BDC7-F4351513DA9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182" name="Straight Connector 181">
                <a:extLst>
                  <a:ext uri="{FF2B5EF4-FFF2-40B4-BE49-F238E27FC236}">
                    <a16:creationId xmlns:a16="http://schemas.microsoft.com/office/drawing/2014/main" xmlns="" id="{2940CFC5-AC4C-4746-A3B9-3DD434FF6D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xmlns="" id="{6EC95677-9C92-4D0D-91D4-E07380F250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097602B2-71E1-4395-9C47-DE48B712AE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xmlns="" id="{7FC50570-F1A9-4DB3-A64D-3A21A58882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88E4F209-3FDA-4C17-A86D-59990132FF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xmlns="" id="{9950C402-F8DC-4C99-90A8-CD67BDEC6CB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xmlns="" id="{76483FEF-FBDD-456C-AD52-B6D166FB1C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xmlns="" id="{DA316CA5-D470-4E6D-A6E8-D35DB7725D2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xmlns="" id="{8BFA4937-71AA-4400-8DCD-20E5DF0501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xmlns="" id="{768FA0D4-7119-47B3-8329-0978770774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xmlns="" id="{62C433AC-8114-47CC-9467-FCB5FE9807B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xmlns="" id="{BF9CB489-BA36-4004-A019-75FBA23CCB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xmlns="" id="{B4C060E4-E790-4A31-B683-EA834FCF4E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xmlns="" id="{13F00D2A-400F-4678-BB33-16B61650F4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xmlns="" id="{46AABFD4-3727-4DF4-933A-C0A090248A8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xmlns="" id="{6CC40A87-D067-41BF-B368-A197EC0D9DF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xmlns="" id="{E116F92B-7098-4139-AC77-75B4CE3323F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xmlns="" id="{CFDF485C-38E7-4C0D-A2A7-3F1DE3B918A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xmlns="" id="{BF6DBD12-21A0-4F07-953F-D3B3486C15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xmlns="" id="{554F4E42-5B16-41F4-8FF4-2EB134C1FE1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xmlns="" id="{6F4CC20F-EBF6-4AFE-9A4F-68ACC7513B4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xmlns="" id="{FA745DE2-9816-4D5B-BB41-BE1874612FF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xmlns="" id="{D5B5D721-5554-457C-BE2F-BCA2505CADF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xmlns="" id="{BAFF390C-48FB-4FA5-998E-6DDDF9D2B41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xmlns="" id="{F4B2E647-1CF4-4AF8-9AF5-8EAB6D6E888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xmlns="" id="{46DA8C50-AA32-47D8-8DCB-DE9624E60E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xmlns="" id="{51ED6412-8EBC-4680-B7D2-65A4F73BBBD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xmlns="" id="{2983F033-A214-4959-956E-4B50B7AC66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xmlns="" id="{A77F30C3-5A8C-4BEB-95C1-A7B9C0961F3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xmlns="" id="{99A432F5-9A86-437C-8108-7945FA72EC4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xmlns="" id="{4F8B1465-BA18-4D1C-ADED-D4BAA7638A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xmlns="" id="{45DD7842-E27E-4461-B9C8-63AD2F0C44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xmlns="" id="{3C45934F-49A5-4EDB-A9A3-5540D74AB1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xmlns="" id="{EEF9B0E3-0DC0-4D03-A02B-8F62D905F4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xmlns="" id="{2B1998C4-BF81-4332-A399-AD43467F67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xmlns="" id="{44CFAF52-7684-46F2-8DFD-70A7F36DB0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xmlns="" id="{93EFB5D1-BDF7-40B6-BBEA-D489CE79F15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xmlns="" id="{B5A98777-A259-461F-A9B2-21DFC45C17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xmlns="" id="{0F795195-D966-482A-8D47-6265C00F6D0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xmlns="" id="{6E881E12-FFE1-441E-B36B-804289472BA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xmlns="" id="{61DBEB97-C3B3-4646-9760-227E20B1555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xmlns="" id="{0BA17FBA-A611-4CA2-9CDC-E073B889C4C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xmlns="" id="{1B66F6D2-50DA-4E7A-8583-E9159CD9622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xmlns="" id="{DD181CC7-8652-404A-B5C7-58004FD15F3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xmlns="" id="{75706D69-47CD-47E3-83C9-EDB4EAF58C8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xmlns="" id="{2ADC21AA-CD21-436C-A9D7-DC4167E5008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xmlns="" id="{4702CCCC-772F-4AF1-8201-73C25371105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xmlns="" id="{62AAD2B7-288B-42CF-804B-E33B84D747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xmlns="" id="{D51CCD7B-95EB-4EE4-BAED-4308C80BF36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xmlns="" id="{F92C4B5C-D0FB-4C0A-B5FA-2C7DDF7625C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xmlns="" id="{64D2931E-A280-496D-99C1-5C2A820CB4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xmlns="" id="{ED33CBE3-55B1-43CF-96B9-2E994EBCEA3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xmlns="" id="{16C6D563-A48C-4E6B-AE46-2CCE38A660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xmlns="" id="{AD0ABECB-C92E-4F76-89A6-1334939CDF8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xmlns="" id="{8C258514-FFA8-4DE3-9B25-D55705AC3BD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xmlns="" id="{C2B9E312-EEBF-4783-B25E-D7DD0D6E71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xmlns="" id="{7CB21139-A4D5-4D0F-9AD0-868FFC4240F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xmlns="" id="{E72FF9AC-BC86-42FD-8DF7-72429C958CA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xmlns="" id="{23D09EAB-27F8-4FAC-91C2-4942ABA7408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xmlns="" id="{10D82CB2-C309-4CCD-9FB1-EF8F4407EC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xmlns="" id="{3625D6FE-BC58-4E33-B4E9-282D5CB75E0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xmlns="" id="{2158CF66-DCD3-4627-9675-61B42A3037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xmlns="" id="{44ED85B9-D0C1-4222-B4BC-E81876EC388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xmlns="" id="{1299F075-06C0-46B8-A3F7-1D7E8D6001D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xmlns="" id="{AEA87578-2C04-4651-A5BF-81D06050C9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xmlns="" id="{12A8551E-D8EB-40F2-AD25-87484A17D2F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xmlns="" id="{AC1E0E32-3B75-404A-9165-57337825085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xmlns="" id="{4A410333-16BA-443A-B24F-418ED775366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xmlns="" id="{271589D1-7914-4EA7-B6B4-C1E7EA5FE6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xmlns="" id="{E62A5ACA-F5D5-41F3-9549-06DB799C4D1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xmlns="" id="{EA254CA6-3565-4CD0-8BEB-C94A533C011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xmlns="" id="{E62203F9-E5BE-44F8-8D43-31EEF85E922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xmlns="" id="{FC43FC58-4722-4D22-88C1-652EB165851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xmlns="" id="{D4C87F1C-06F8-43CD-8920-F525A5504B5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xmlns="" id="{F75BF2BA-0DFF-4812-986E-9F2286A9F46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xmlns="" id="{7B79CBCB-DE00-4F16-A2FC-E54EF816BA3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xmlns="" id="{DEA1374B-AC49-4266-965E-1F9CD9E53BC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xmlns="" id="{325DE178-9F40-48D5-B0A9-4B032474225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261" name="Group 260">
            <a:extLst>
              <a:ext uri="{FF2B5EF4-FFF2-40B4-BE49-F238E27FC236}">
                <a16:creationId xmlns:a16="http://schemas.microsoft.com/office/drawing/2014/main" xmlns="" id="{29858C9E-401F-4216-8087-A25D1B58814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5392608">
            <a:off x="7397406" y="-618857"/>
            <a:ext cx="4915057" cy="4271437"/>
            <a:chOff x="5281603" y="104899"/>
            <a:chExt cx="6910397" cy="6005491"/>
          </a:xfrm>
        </p:grpSpPr>
        <p:sp>
          <p:nvSpPr>
            <p:cNvPr id="262" name="Freeform 17">
              <a:extLst>
                <a:ext uri="{FF2B5EF4-FFF2-40B4-BE49-F238E27FC236}">
                  <a16:creationId xmlns:a16="http://schemas.microsoft.com/office/drawing/2014/main" xmlns="" id="{D963FBC5-E6AD-44F8-AF49-6F5B5BF9DB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3" name="Group 262">
              <a:extLst>
                <a:ext uri="{FF2B5EF4-FFF2-40B4-BE49-F238E27FC236}">
                  <a16:creationId xmlns:a16="http://schemas.microsoft.com/office/drawing/2014/main" xmlns="" id="{EF1F68DE-2C0A-4FBF-8033-8DFBB75AE20F}"/>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264" name="Straight Connector 263">
                <a:extLst>
                  <a:ext uri="{FF2B5EF4-FFF2-40B4-BE49-F238E27FC236}">
                    <a16:creationId xmlns:a16="http://schemas.microsoft.com/office/drawing/2014/main" xmlns="" id="{1C147FEA-3E5D-4830-B91C-78418FE209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xmlns="" id="{C91F075D-8726-4FD6-BE73-EDCD7607303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xmlns="" id="{0BDE3685-352D-4E32-9662-2C6C92E20F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xmlns="" id="{10A2922F-AA86-4B02-80C4-409D71A0AD7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xmlns="" id="{A23C72B0-E133-40CF-A094-E239AD994B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xmlns="" id="{63F2DFC9-23E2-4429-911D-AA55B03405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xmlns="" id="{E71590EC-7AA6-47B3-AFF5-6E9A1B8B1C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xmlns="" id="{23C6AC81-5D5E-4224-B222-B731E90F1C7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xmlns="" id="{164FB43F-3082-49BF-A7C5-72A42773D4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xmlns="" id="{C9F3EE03-5655-4428-86AC-F579E8F339B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xmlns="" id="{EF7335E6-5FFD-4206-9AF0-1791A88C9A0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xmlns="" id="{CE837EB7-EE63-4B6B-9334-1B8055AD9F3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xmlns="" id="{4EE8D5FB-B44C-43C8-A4F4-D786090733F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xmlns="" id="{8847AA0E-6A2D-41F5-A9B5-3A2F3B8752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xmlns="" id="{9E4D651B-C768-4CBE-B971-A3CA38D803F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xmlns="" id="{913496D3-4182-4D80-9A16-89DBB74086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xmlns="" id="{088D4C91-F0F7-4549-B54A-CC855FD3A78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xmlns="" id="{84885948-783E-4197-B942-2DDCD542EA6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xmlns="" id="{2837E330-008B-45A6-98A5-CE7D6FBBE1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xmlns="" id="{DD807602-B947-4984-8017-D89F3B0ADB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xmlns="" id="{57AA37C4-9C24-41F1-98CA-BBD9BE15956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xmlns="" id="{692CF8CD-056F-4556-939F-1EFF0FECEC1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xmlns="" id="{A29F3FAC-18B2-4886-9A93-44B7AD01DF6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xmlns="" id="{35B536E5-4149-49B5-8119-04FF4A5ACF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xmlns="" id="{4A2B8B6A-D5D3-4DAA-AB4B-A1C1086B408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xmlns="" id="{F8E4C672-BE9E-4026-992B-B2FE6C1361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xmlns="" id="{AC36DA4E-F1E7-4B68-ADA1-4F132BDCF23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xmlns="" id="{EB5D2532-6A77-4DE1-8BB0-37AA33FD9F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xmlns="" id="{BF234A36-BE57-450D-BDA2-AD70152CF5C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xmlns="" id="{D461473E-1290-4BD0-B4DF-3C95DCE0F61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xmlns="" id="{50325318-A62D-4427-B613-AF5E076E3D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xmlns="" id="{3F928DB9-6B46-43EF-A7CF-C4B9830CA51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xmlns="" id="{BA011901-65F6-4D44-BD40-744878B6B2D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xmlns="" id="{E838496B-B788-4873-9E1C-9B4442984E6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xmlns="" id="{A15262F7-23A5-4A6B-BD2C-44CF82ECDEE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xmlns="" id="{B5857A42-75EB-4FF2-AF41-2D612A687D3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xmlns="" id="{3FC449E1-9573-406B-A201-3E897E668A4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xmlns="" id="{71001847-954F-46EC-97E7-E38732517B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xmlns="" id="{F3B040FD-D427-4F90-8CFC-D429522487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xmlns="" id="{975C627A-78ED-4D2B-9F9E-26BE2C0A750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xmlns="" id="{2523831A-B9F1-40EF-B113-873BEFA6609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xmlns="" id="{07483313-610C-403C-811D-EE70A78046D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xmlns="" id="{E1CE5A29-BB15-441C-B3CD-3D3EE2163DA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xmlns="" id="{E476D005-3155-4DEF-88DE-068B497DED9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xmlns="" id="{2628975E-6165-407B-8A45-7F23746BCC6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xmlns="" id="{6A69F000-3171-47D5-8EFE-4F201716C0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xmlns="" id="{60092325-1C07-4FBC-9C9C-42244C9B9DC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xmlns="" id="{2A33CB00-75FF-4DFF-9D6A-CEF5EA2E260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xmlns="" id="{139B85FF-580E-435C-8523-23A0352695B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xmlns="" id="{C53E7419-AF0F-4B69-88BF-853EDC328C5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xmlns="" id="{052C8AEF-9C9D-4737-BA0F-DBB3BF0C04C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xmlns="" id="{6ADDDBC2-F0DB-4038-98D0-B38749D8C0E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xmlns="" id="{E5F14C72-98E5-4A6C-BA03-5E105AA4D4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xmlns="" id="{9ACEF013-464E-44D2-9B83-863E69077E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xmlns="" id="{3141F09F-05CE-4CE9-9F5A-861FBC31A8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xmlns="" id="{7ED70A3C-4B21-4941-9F11-00A51A748A0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xmlns="" id="{11927814-33EF-4FBA-95F7-4138C1C7CE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xmlns="" id="{F4D2B900-3BAC-4EE3-AB6E-9F3212F4DC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xmlns="" id="{FB00017B-AD65-4759-8A6A-B03C70E07BA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xmlns="" id="{22C4A8E2-640F-4D30-99EC-A2D2B0FD6E5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xmlns="" id="{9492085E-DF05-4380-B8C2-93832478CFE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xmlns="" id="{49750F82-33DB-42EE-B31F-CC5DE7EBA14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xmlns="" id="{60B9848F-8B4C-4440-9BF6-98A4F3F72C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xmlns="" id="{E7AA0900-78F5-4163-807F-3DEE6DCBB1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xmlns="" id="{0F627689-9632-474B-B3A8-EC1A82A36E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xmlns="" id="{71C6CB03-F81D-48A2-BF05-98D4EF2CC2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xmlns="" id="{12FB4D2F-4789-48A1-A4AA-F318ED2BA5B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xmlns="" id="{64B8907A-2A80-490C-AACF-678CA6DE19D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xmlns="" id="{A175CCF3-4796-4C76-A92E-B495335FB4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xmlns="" id="{8CFC6D15-64F3-449C-8C0B-3FCB2976D26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xmlns="" id="{008AA4A6-DD28-4235-AAE3-CC28DF83430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xmlns="" id="{3D393E8B-AAB8-4606-A4FA-815EDABDD1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xmlns="" id="{8BA7B770-7EB6-4AC1-B028-9C45DEE440E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xmlns="" id="{D87B822C-3951-4E65-A45D-7160FAC3FD0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xmlns="" id="{54B9CDF0-DC54-4868-B60A-6840FDE6A2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xmlns="" id="{3706BEC8-029B-4E0F-A55F-A552E1DE26C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xmlns="" id="{25EBA5EB-4807-4E96-BA08-B6B74AE0405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xmlns="" id="{5548885E-CABE-42B5-B06A-1E6B9B19811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7" name="Picture 6" descr="abstract image of light dots">
            <a:extLst>
              <a:ext uri="{FF2B5EF4-FFF2-40B4-BE49-F238E27FC236}">
                <a16:creationId xmlns:a16="http://schemas.microsoft.com/office/drawing/2014/main" xmlns="" id="{FE6C54C5-D2F4-48F8-B65E-7506F07BCCF3}"/>
              </a:ext>
            </a:extLst>
          </p:cNvPr>
          <p:cNvPicPr>
            <a:picLocks noChangeAspect="1"/>
          </p:cNvPicPr>
          <p:nvPr/>
        </p:nvPicPr>
        <p:blipFill rotWithShape="1">
          <a:blip r:embed="rId5"/>
          <a:srcRect l="23268" r="4773" b="-1"/>
          <a:stretch/>
        </p:blipFill>
        <p:spPr>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
        <p:nvSpPr>
          <p:cNvPr id="3" name="Content Placeholder 2"/>
          <p:cNvSpPr>
            <a:spLocks noGrp="1"/>
          </p:cNvSpPr>
          <p:nvPr>
            <p:ph idx="1"/>
          </p:nvPr>
        </p:nvSpPr>
        <p:spPr>
          <a:xfrm>
            <a:off x="168443" y="1708575"/>
            <a:ext cx="7669988" cy="4504737"/>
          </a:xfrm>
        </p:spPr>
        <p:txBody>
          <a:bodyPr>
            <a:normAutofit fontScale="92500" lnSpcReduction="10000"/>
          </a:bodyPr>
          <a:lstStyle/>
          <a:p>
            <a:r>
              <a:rPr lang="en-US" dirty="0" smtClean="0"/>
              <a:t>I feel a little like Winston. I want to break free and find someone who can </a:t>
            </a:r>
            <a:endParaRPr lang="en-US" dirty="0"/>
          </a:p>
          <a:p>
            <a:pPr marL="0" indent="0">
              <a:buNone/>
            </a:pPr>
            <a:r>
              <a:rPr lang="en-US" dirty="0" smtClean="0"/>
              <a:t>share memories of the way things used to be. Before AI took over. I found an </a:t>
            </a:r>
          </a:p>
          <a:p>
            <a:pPr marL="0" indent="0">
              <a:buNone/>
            </a:pPr>
            <a:r>
              <a:rPr lang="en-US" dirty="0" smtClean="0"/>
              <a:t>elderly man with whom I hoped to talk about the old way. But he had only </a:t>
            </a:r>
          </a:p>
          <a:p>
            <a:pPr marL="0" indent="0">
              <a:buNone/>
            </a:pPr>
            <a:r>
              <a:rPr lang="en-US" dirty="0" smtClean="0"/>
              <a:t>personal recollections with significance only to him. </a:t>
            </a:r>
            <a:endParaRPr lang="en-US" dirty="0"/>
          </a:p>
          <a:p>
            <a:endParaRPr lang="en-US" dirty="0" smtClean="0"/>
          </a:p>
          <a:p>
            <a:r>
              <a:rPr lang="en-US" dirty="0" smtClean="0"/>
              <a:t>I feel defeated at times, wondering if the past only exists in my mind. Are there no </a:t>
            </a:r>
          </a:p>
          <a:p>
            <a:pPr marL="0" indent="0">
              <a:buNone/>
            </a:pPr>
            <a:r>
              <a:rPr lang="en-US" dirty="0" smtClean="0"/>
              <a:t>others who remember a time before AI, when creatives created. Seems like </a:t>
            </a:r>
          </a:p>
          <a:p>
            <a:pPr marL="0" indent="0">
              <a:buNone/>
            </a:pPr>
            <a:r>
              <a:rPr lang="en-US" dirty="0" smtClean="0"/>
              <a:t>everyone who lived through time before AI is either ignorant of their surroundings </a:t>
            </a:r>
          </a:p>
          <a:p>
            <a:pPr marL="0" indent="0">
              <a:buNone/>
            </a:pPr>
            <a:r>
              <a:rPr lang="en-US" dirty="0" smtClean="0"/>
              <a:t>or have become senile to the point where they no longer remember.</a:t>
            </a:r>
          </a:p>
          <a:p>
            <a:pPr marL="0" indent="0">
              <a:buNone/>
            </a:pPr>
            <a:endParaRPr lang="en-US" dirty="0" smtClean="0"/>
          </a:p>
          <a:p>
            <a:r>
              <a:rPr lang="en-US" dirty="0" smtClean="0"/>
              <a:t>Until I meet Julia. Julia wants to write creatively and express herself outside </a:t>
            </a:r>
          </a:p>
          <a:p>
            <a:pPr marL="0" indent="0">
              <a:buNone/>
            </a:pPr>
            <a:r>
              <a:rPr lang="en-US" dirty="0" smtClean="0"/>
              <a:t>the boundaries of AI … </a:t>
            </a:r>
            <a:endParaRPr lang="en-US" dirty="0"/>
          </a:p>
        </p:txBody>
      </p:sp>
    </p:spTree>
    <p:extLst>
      <p:ext uri="{BB962C8B-B14F-4D97-AF65-F5344CB8AC3E}">
        <p14:creationId xmlns:p14="http://schemas.microsoft.com/office/powerpoint/2010/main" val="2913824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8652B-B439-4AB5-8773-417F1E05177E}"/>
              </a:ext>
            </a:extLst>
          </p:cNvPr>
          <p:cNvSpPr>
            <a:spLocks noGrp="1"/>
          </p:cNvSpPr>
          <p:nvPr>
            <p:ph type="title"/>
          </p:nvPr>
        </p:nvSpPr>
        <p:spPr>
          <a:xfrm>
            <a:off x="1155855" y="188181"/>
            <a:ext cx="8417515" cy="765976"/>
          </a:xfrm>
        </p:spPr>
        <p:txBody>
          <a:bodyPr>
            <a:normAutofit/>
          </a:bodyPr>
          <a:lstStyle/>
          <a:p>
            <a:r>
              <a:rPr lang="it-IT" dirty="0" smtClean="0"/>
              <a:t>Not So fast ...</a:t>
            </a:r>
            <a:endParaRPr lang="en-US" dirty="0"/>
          </a:p>
        </p:txBody>
      </p:sp>
      <p:sp>
        <p:nvSpPr>
          <p:cNvPr id="3" name="Content Placeholder 2"/>
          <p:cNvSpPr>
            <a:spLocks noGrp="1"/>
          </p:cNvSpPr>
          <p:nvPr>
            <p:ph idx="1"/>
          </p:nvPr>
        </p:nvSpPr>
        <p:spPr>
          <a:xfrm>
            <a:off x="230588" y="818984"/>
            <a:ext cx="11775881" cy="5836257"/>
          </a:xfrm>
        </p:spPr>
        <p:txBody>
          <a:bodyPr>
            <a:normAutofit/>
          </a:bodyPr>
          <a:lstStyle/>
          <a:p>
            <a:pPr marL="0" indent="0">
              <a:buNone/>
            </a:pPr>
            <a:endParaRPr lang="en-US" sz="2000" dirty="0" smtClean="0"/>
          </a:p>
          <a:p>
            <a:pPr marL="0" indent="0">
              <a:buNone/>
            </a:pPr>
            <a:r>
              <a:rPr lang="en-US" sz="2000" dirty="0" smtClean="0"/>
              <a:t>Despite </a:t>
            </a:r>
            <a:r>
              <a:rPr lang="en-US" sz="2000" dirty="0"/>
              <a:t>looking very impressive, </a:t>
            </a:r>
            <a:r>
              <a:rPr lang="en-US" sz="2000" dirty="0" err="1"/>
              <a:t>ChatGPT</a:t>
            </a:r>
            <a:r>
              <a:rPr lang="en-US" sz="2000" dirty="0"/>
              <a:t> still has limitations. Users sometimes need to reword questions multiple times for </a:t>
            </a:r>
            <a:r>
              <a:rPr lang="en-US" sz="2000" dirty="0" err="1"/>
              <a:t>ChatGPT</a:t>
            </a:r>
            <a:r>
              <a:rPr lang="en-US" sz="2000" dirty="0"/>
              <a:t> to understand their intent. A bigger limitation is a lack of quality in the responses it delivers -- which can sometimes be plausible-sounding, but make no practical sense, or can be excessively verbose.</a:t>
            </a:r>
          </a:p>
          <a:p>
            <a:pPr marL="0" indent="0">
              <a:buNone/>
            </a:pPr>
            <a:r>
              <a:rPr lang="en-US" sz="2000" dirty="0"/>
              <a:t>Instead of asking for clarification on ambiguous questions, the model just guesses what your question means, which can lead to unintended responses to questions. This limitation led developer question-and-answer site </a:t>
            </a:r>
            <a:r>
              <a:rPr lang="en-US" sz="2000" dirty="0" err="1"/>
              <a:t>StackOverflow</a:t>
            </a:r>
            <a:r>
              <a:rPr lang="en-US" sz="2000" dirty="0"/>
              <a:t> to at least temporarily ban </a:t>
            </a:r>
            <a:r>
              <a:rPr lang="en-US" sz="2000" dirty="0" err="1"/>
              <a:t>ChatGPT</a:t>
            </a:r>
            <a:r>
              <a:rPr lang="en-US" sz="2000" dirty="0"/>
              <a:t>-generated responses to questions</a:t>
            </a:r>
            <a:r>
              <a:rPr lang="en-US" sz="2000" dirty="0" smtClean="0"/>
              <a:t>.</a:t>
            </a:r>
          </a:p>
          <a:p>
            <a:pPr marL="0" indent="0">
              <a:buNone/>
            </a:pPr>
            <a:r>
              <a:rPr lang="en-US" sz="2000" dirty="0"/>
              <a:t>"The primary problem is that while the answers that </a:t>
            </a:r>
            <a:r>
              <a:rPr lang="en-US" sz="2000" dirty="0" err="1"/>
              <a:t>ChatGPT</a:t>
            </a:r>
            <a:r>
              <a:rPr lang="en-US" sz="2000" dirty="0"/>
              <a:t> produces have a high rate of being incorrect, they typically look like they might be good and the answers are very easy to produce," say Stack Overflow moderators in a post. Critics argue that these tools are just very good at putting words into an order that makes sense from a statistical point of view, but they cannot understand the meaning or know whether the statements it makes are correct.</a:t>
            </a:r>
          </a:p>
          <a:p>
            <a:pPr marL="0" indent="0">
              <a:buNone/>
            </a:pPr>
            <a:r>
              <a:rPr lang="en-US" sz="2000" dirty="0"/>
              <a:t>People are expressing concerns about AI </a:t>
            </a:r>
            <a:r>
              <a:rPr lang="en-US" sz="2000" dirty="0" err="1"/>
              <a:t>chatbots</a:t>
            </a:r>
            <a:r>
              <a:rPr lang="en-US" sz="2000" dirty="0"/>
              <a:t> replacing or atrophying human intelligence. For example, the </a:t>
            </a:r>
            <a:r>
              <a:rPr lang="en-US" sz="2000" dirty="0" err="1"/>
              <a:t>chatbot</a:t>
            </a:r>
            <a:r>
              <a:rPr lang="en-US" sz="2000" dirty="0"/>
              <a:t> can write an article on any topic efficiently (though not necessarily accurately) within seconds, potentially eliminating the need for a human writer.</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2241936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8652B-B439-4AB5-8773-417F1E05177E}"/>
              </a:ext>
            </a:extLst>
          </p:cNvPr>
          <p:cNvSpPr>
            <a:spLocks noGrp="1"/>
          </p:cNvSpPr>
          <p:nvPr>
            <p:ph type="title"/>
          </p:nvPr>
        </p:nvSpPr>
        <p:spPr>
          <a:xfrm>
            <a:off x="1092245" y="657308"/>
            <a:ext cx="8417515" cy="765976"/>
          </a:xfrm>
        </p:spPr>
        <p:txBody>
          <a:bodyPr>
            <a:normAutofit/>
          </a:bodyPr>
          <a:lstStyle/>
          <a:p>
            <a:r>
              <a:rPr lang="it-IT" dirty="0" smtClean="0"/>
              <a:t>Like a fake rolex ...</a:t>
            </a:r>
            <a:endParaRPr lang="en-US" dirty="0"/>
          </a:p>
        </p:txBody>
      </p:sp>
      <p:sp>
        <p:nvSpPr>
          <p:cNvPr id="3" name="Content Placeholder 2"/>
          <p:cNvSpPr>
            <a:spLocks noGrp="1"/>
          </p:cNvSpPr>
          <p:nvPr>
            <p:ph idx="1"/>
          </p:nvPr>
        </p:nvSpPr>
        <p:spPr>
          <a:xfrm>
            <a:off x="294198" y="1622066"/>
            <a:ext cx="11251097" cy="4420925"/>
          </a:xfrm>
        </p:spPr>
        <p:txBody>
          <a:bodyPr>
            <a:normAutofit fontScale="77500" lnSpcReduction="20000"/>
          </a:bodyPr>
          <a:lstStyle/>
          <a:p>
            <a:pPr marL="0" indent="0">
              <a:buNone/>
            </a:pPr>
            <a:endParaRPr lang="en-US" sz="2000" dirty="0" smtClean="0"/>
          </a:p>
          <a:p>
            <a:pPr marL="0" indent="0">
              <a:buNone/>
            </a:pPr>
            <a:r>
              <a:rPr lang="en-US" sz="2000" dirty="0"/>
              <a:t>The </a:t>
            </a:r>
            <a:r>
              <a:rPr lang="en-US" sz="2000" dirty="0" err="1"/>
              <a:t>chatbot</a:t>
            </a:r>
            <a:r>
              <a:rPr lang="en-US" sz="2000" dirty="0"/>
              <a:t> can also write an entire essay within seconds, making it easier for students to cheat or avoid learning how to write properly. This has led to some school districts blocking access to it. </a:t>
            </a:r>
            <a:endParaRPr lang="en-US" sz="2000" dirty="0" smtClean="0"/>
          </a:p>
          <a:p>
            <a:pPr marL="0" indent="0">
              <a:buNone/>
            </a:pPr>
            <a:endParaRPr lang="en-US" sz="2000" dirty="0"/>
          </a:p>
          <a:p>
            <a:pPr marL="0" indent="0">
              <a:buNone/>
            </a:pPr>
            <a:r>
              <a:rPr lang="en-US" sz="2000" dirty="0"/>
              <a:t>Another concern with the AI </a:t>
            </a:r>
            <a:r>
              <a:rPr lang="en-US" sz="2000" dirty="0" err="1"/>
              <a:t>chatbot</a:t>
            </a:r>
            <a:r>
              <a:rPr lang="en-US" sz="2000" dirty="0"/>
              <a:t> is the possible spread of misinformation. Since the bot is not connected to the internet, it could make mistakes in what information it shares</a:t>
            </a:r>
            <a:r>
              <a:rPr lang="en-US" sz="2000" dirty="0" smtClean="0"/>
              <a:t>.</a:t>
            </a:r>
          </a:p>
          <a:p>
            <a:pPr marL="0" indent="0">
              <a:buNone/>
            </a:pPr>
            <a:endParaRPr lang="en-US" sz="2000" dirty="0"/>
          </a:p>
          <a:p>
            <a:pPr marL="0" indent="0">
              <a:buNone/>
            </a:pPr>
            <a:r>
              <a:rPr lang="en-US" sz="2000" dirty="0"/>
              <a:t>The bot itself says: "My responses are not intended to be taken as fact, and I always encourage people to verify any information they receive from me or any other source." </a:t>
            </a:r>
            <a:r>
              <a:rPr lang="en-US" sz="2000" dirty="0" err="1"/>
              <a:t>OpenAI</a:t>
            </a:r>
            <a:r>
              <a:rPr lang="en-US" sz="2000" dirty="0"/>
              <a:t> also notes that </a:t>
            </a:r>
            <a:r>
              <a:rPr lang="en-US" sz="2000" dirty="0" err="1"/>
              <a:t>ChatGPT</a:t>
            </a:r>
            <a:r>
              <a:rPr lang="en-US" sz="2000" dirty="0"/>
              <a:t> sometimes writes "plausible-sounding but incorrect or nonsensical answers".  </a:t>
            </a:r>
            <a:endParaRPr lang="en-US" sz="2000" dirty="0" smtClean="0"/>
          </a:p>
          <a:p>
            <a:pPr marL="0" indent="0">
              <a:buNone/>
            </a:pPr>
            <a:endParaRPr lang="en-US" sz="2000" dirty="0"/>
          </a:p>
          <a:p>
            <a:pPr marL="0" indent="0">
              <a:buNone/>
            </a:pPr>
            <a:r>
              <a:rPr lang="en-US" sz="2000" dirty="0"/>
              <a:t>With concerns about students using </a:t>
            </a:r>
            <a:r>
              <a:rPr lang="en-US" sz="2000" dirty="0" err="1"/>
              <a:t>ChatGPT</a:t>
            </a:r>
            <a:r>
              <a:rPr lang="en-US" sz="2000" dirty="0"/>
              <a:t> to cheat, the need for a </a:t>
            </a:r>
            <a:r>
              <a:rPr lang="en-US" sz="2000" dirty="0" err="1"/>
              <a:t>ChatGPT</a:t>
            </a:r>
            <a:r>
              <a:rPr lang="en-US" sz="2000" dirty="0"/>
              <a:t> text detector is becoming more evident. </a:t>
            </a:r>
            <a:endParaRPr lang="en-US" sz="2000" dirty="0" smtClean="0"/>
          </a:p>
          <a:p>
            <a:pPr marL="0" indent="0">
              <a:buNone/>
            </a:pPr>
            <a:endParaRPr lang="en-US" sz="2000" dirty="0" smtClean="0"/>
          </a:p>
          <a:p>
            <a:pPr marL="0" indent="0">
              <a:buNone/>
            </a:pPr>
            <a:r>
              <a:rPr lang="en-US" sz="2000" dirty="0" smtClean="0"/>
              <a:t>Finally, a </a:t>
            </a:r>
            <a:r>
              <a:rPr lang="en-US" sz="2000" dirty="0"/>
              <a:t>study shows that humans might be able to detect AI-written text by looking for politeness. The study's results indicate that </a:t>
            </a:r>
            <a:r>
              <a:rPr lang="en-US" sz="2000" dirty="0" err="1"/>
              <a:t>ChatGPT's</a:t>
            </a:r>
            <a:r>
              <a:rPr lang="en-US" sz="2000" dirty="0"/>
              <a:t> writing style is extremely polite. And unlike humans, it cannot produce responses that include metaphors, irony, or sarcasm.</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4180805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8652B-B439-4AB5-8773-417F1E05177E}"/>
              </a:ext>
            </a:extLst>
          </p:cNvPr>
          <p:cNvSpPr>
            <a:spLocks noGrp="1"/>
          </p:cNvSpPr>
          <p:nvPr>
            <p:ph type="title"/>
          </p:nvPr>
        </p:nvSpPr>
        <p:spPr>
          <a:xfrm>
            <a:off x="1092245" y="262393"/>
            <a:ext cx="9379623" cy="1455089"/>
          </a:xfrm>
        </p:spPr>
        <p:txBody>
          <a:bodyPr>
            <a:normAutofit/>
          </a:bodyPr>
          <a:lstStyle/>
          <a:p>
            <a:r>
              <a:rPr lang="en-US" dirty="0"/>
              <a:t>Oh me! Oh life! of the questions of these </a:t>
            </a:r>
            <a:r>
              <a:rPr lang="en-US" dirty="0" smtClean="0"/>
              <a:t>recurring</a:t>
            </a:r>
            <a:r>
              <a:rPr lang="it-IT" dirty="0" smtClean="0"/>
              <a:t>...</a:t>
            </a:r>
            <a:endParaRPr lang="en-US" dirty="0"/>
          </a:p>
        </p:txBody>
      </p:sp>
      <p:sp>
        <p:nvSpPr>
          <p:cNvPr id="3" name="Content Placeholder 2"/>
          <p:cNvSpPr>
            <a:spLocks noGrp="1"/>
          </p:cNvSpPr>
          <p:nvPr>
            <p:ph idx="1"/>
          </p:nvPr>
        </p:nvSpPr>
        <p:spPr>
          <a:xfrm>
            <a:off x="628153" y="1622066"/>
            <a:ext cx="10917142" cy="4420925"/>
          </a:xfrm>
        </p:spPr>
        <p:txBody>
          <a:bodyPr>
            <a:normAutofit/>
          </a:bodyPr>
          <a:lstStyle/>
          <a:p>
            <a:pPr marL="0" indent="0">
              <a:buNone/>
            </a:pPr>
            <a:endParaRPr lang="en-US" sz="2000" dirty="0" smtClean="0"/>
          </a:p>
          <a:p>
            <a:pPr marL="0" indent="0">
              <a:buNone/>
            </a:pPr>
            <a:r>
              <a:rPr lang="en-US" sz="2000" dirty="0" smtClean="0"/>
              <a:t>Add your voice to the powerful play and fear not AI …</a:t>
            </a:r>
          </a:p>
          <a:p>
            <a:pPr marL="0" indent="0">
              <a:buNone/>
            </a:pPr>
            <a:r>
              <a:rPr lang="en-US" sz="2000" dirty="0" smtClean="0"/>
              <a:t>What do you think?</a:t>
            </a:r>
          </a:p>
          <a:p>
            <a:pPr marL="0" indent="0">
              <a:buNone/>
            </a:pPr>
            <a:r>
              <a:rPr lang="en-US" sz="2000" dirty="0" smtClean="0"/>
              <a:t>Comments …</a:t>
            </a:r>
          </a:p>
          <a:p>
            <a:pPr marL="0" indent="0">
              <a:buNone/>
            </a:pPr>
            <a:r>
              <a:rPr lang="en-US" sz="2000" dirty="0" smtClean="0"/>
              <a:t>Questions …</a:t>
            </a:r>
          </a:p>
          <a:p>
            <a:pPr marL="0" indent="0">
              <a:buNone/>
            </a:pPr>
            <a:r>
              <a:rPr lang="en-US" sz="2000" dirty="0" smtClean="0"/>
              <a:t>Discussion …</a:t>
            </a:r>
            <a:endParaRPr lang="en-US" sz="2000" dirty="0"/>
          </a:p>
          <a:p>
            <a:pPr marL="0" indent="0">
              <a:buNone/>
            </a:pPr>
            <a:endParaRPr lang="en-US" sz="2000" dirty="0"/>
          </a:p>
        </p:txBody>
      </p:sp>
    </p:spTree>
    <p:extLst>
      <p:ext uri="{BB962C8B-B14F-4D97-AF65-F5344CB8AC3E}">
        <p14:creationId xmlns:p14="http://schemas.microsoft.com/office/powerpoint/2010/main" val="2431004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 spots">
            <a:extLst>
              <a:ext uri="{FF2B5EF4-FFF2-40B4-BE49-F238E27FC236}">
                <a16:creationId xmlns:a16="http://schemas.microsoft.com/office/drawing/2014/main" xmlns="" id="{20A520D0-11CF-4639-8537-F56A8A2FDCF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D44BCB7C-A6FC-4118-9027-468ECFDE6455}"/>
              </a:ext>
            </a:extLst>
          </p:cNvPr>
          <p:cNvSpPr>
            <a:spLocks noGrp="1"/>
          </p:cNvSpPr>
          <p:nvPr>
            <p:ph type="ctrTitle"/>
          </p:nvPr>
        </p:nvSpPr>
        <p:spPr>
          <a:xfrm>
            <a:off x="3962399" y="2573867"/>
            <a:ext cx="7197726" cy="2421464"/>
          </a:xfrm>
        </p:spPr>
        <p:txBody>
          <a:bodyPr>
            <a:normAutofit/>
          </a:bodyPr>
          <a:lstStyle/>
          <a:p>
            <a:r>
              <a:rPr lang="en-US" dirty="0"/>
              <a:t>Thank You!</a:t>
            </a:r>
          </a:p>
        </p:txBody>
      </p:sp>
      <p:sp>
        <p:nvSpPr>
          <p:cNvPr id="3" name="Subtitle 2">
            <a:extLst>
              <a:ext uri="{FF2B5EF4-FFF2-40B4-BE49-F238E27FC236}">
                <a16:creationId xmlns:a16="http://schemas.microsoft.com/office/drawing/2014/main" xmlns="" id="{4B64FA72-B055-4AE3-A6FD-8071BD687CBE}"/>
              </a:ext>
            </a:extLst>
          </p:cNvPr>
          <p:cNvSpPr>
            <a:spLocks noGrp="1"/>
          </p:cNvSpPr>
          <p:nvPr>
            <p:ph type="subTitle" idx="1"/>
          </p:nvPr>
        </p:nvSpPr>
        <p:spPr>
          <a:xfrm>
            <a:off x="3962399" y="4995332"/>
            <a:ext cx="7197726" cy="1405467"/>
          </a:xfrm>
        </p:spPr>
        <p:txBody>
          <a:bodyPr>
            <a:normAutofit/>
          </a:bodyPr>
          <a:lstStyle/>
          <a:p>
            <a:r>
              <a:rPr lang="en-US" dirty="0" smtClean="0">
                <a:solidFill>
                  <a:schemeClr val="accent1">
                    <a:lumMod val="40000"/>
                    <a:lumOff val="60000"/>
                  </a:schemeClr>
                </a:solidFill>
              </a:rPr>
              <a:t>norm@normanplotkin.com</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293993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8652B-B439-4AB5-8773-417F1E05177E}"/>
              </a:ext>
            </a:extLst>
          </p:cNvPr>
          <p:cNvSpPr>
            <a:spLocks noGrp="1"/>
          </p:cNvSpPr>
          <p:nvPr>
            <p:ph type="title"/>
          </p:nvPr>
        </p:nvSpPr>
        <p:spPr>
          <a:xfrm>
            <a:off x="1155855" y="609600"/>
            <a:ext cx="8554473" cy="1456267"/>
          </a:xfrm>
        </p:spPr>
        <p:txBody>
          <a:bodyPr/>
          <a:lstStyle/>
          <a:p>
            <a:r>
              <a:rPr lang="en-US" dirty="0" smtClean="0"/>
              <a:t>A life spent deviating from the norm</a:t>
            </a:r>
            <a:endParaRPr lang="en-US" dirty="0"/>
          </a:p>
        </p:txBody>
      </p:sp>
      <p:sp>
        <p:nvSpPr>
          <p:cNvPr id="3" name="Content Placeholder 2"/>
          <p:cNvSpPr>
            <a:spLocks noGrp="1"/>
          </p:cNvSpPr>
          <p:nvPr>
            <p:ph idx="1"/>
          </p:nvPr>
        </p:nvSpPr>
        <p:spPr/>
        <p:txBody>
          <a:bodyPr/>
          <a:lstStyle/>
          <a:p>
            <a:r>
              <a:rPr lang="en-US" dirty="0" smtClean="0"/>
              <a:t>A little about me …</a:t>
            </a:r>
          </a:p>
          <a:p>
            <a:r>
              <a:rPr lang="en-US" dirty="0" smtClean="0"/>
              <a:t>Early alliteration …</a:t>
            </a:r>
          </a:p>
          <a:p>
            <a:r>
              <a:rPr lang="en-US" dirty="0" smtClean="0"/>
              <a:t>Unconventional …</a:t>
            </a:r>
          </a:p>
          <a:p>
            <a:r>
              <a:rPr lang="en-US" dirty="0" smtClean="0"/>
              <a:t>Professional writing …</a:t>
            </a:r>
          </a:p>
          <a:p>
            <a:r>
              <a:rPr lang="en-US" dirty="0" err="1" smtClean="0"/>
              <a:t>Grammerly</a:t>
            </a:r>
            <a:r>
              <a:rPr lang="en-US" dirty="0" smtClean="0"/>
              <a:t> …</a:t>
            </a:r>
          </a:p>
          <a:p>
            <a:r>
              <a:rPr lang="en-US" dirty="0" smtClean="0"/>
              <a:t>What genres do we have represented?</a:t>
            </a:r>
            <a:endParaRPr lang="en-US" dirty="0"/>
          </a:p>
        </p:txBody>
      </p:sp>
    </p:spTree>
    <p:extLst>
      <p:ext uri="{BB962C8B-B14F-4D97-AF65-F5344CB8AC3E}">
        <p14:creationId xmlns:p14="http://schemas.microsoft.com/office/powerpoint/2010/main" val="1429390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8652B-B439-4AB5-8773-417F1E05177E}"/>
              </a:ext>
            </a:extLst>
          </p:cNvPr>
          <p:cNvSpPr>
            <a:spLocks noGrp="1"/>
          </p:cNvSpPr>
          <p:nvPr>
            <p:ph type="title"/>
          </p:nvPr>
        </p:nvSpPr>
        <p:spPr>
          <a:xfrm>
            <a:off x="1155855" y="609600"/>
            <a:ext cx="8554473" cy="1456267"/>
          </a:xfrm>
        </p:spPr>
        <p:txBody>
          <a:bodyPr/>
          <a:lstStyle/>
          <a:p>
            <a:r>
              <a:rPr lang="en-US" dirty="0" smtClean="0"/>
              <a:t>Writing Today</a:t>
            </a:r>
            <a:endParaRPr lang="en-US" dirty="0"/>
          </a:p>
        </p:txBody>
      </p:sp>
      <p:sp>
        <p:nvSpPr>
          <p:cNvPr id="3" name="Content Placeholder 2"/>
          <p:cNvSpPr>
            <a:spLocks noGrp="1"/>
          </p:cNvSpPr>
          <p:nvPr>
            <p:ph idx="1"/>
          </p:nvPr>
        </p:nvSpPr>
        <p:spPr/>
        <p:txBody>
          <a:bodyPr>
            <a:normAutofit/>
          </a:bodyPr>
          <a:lstStyle/>
          <a:p>
            <a:r>
              <a:rPr lang="en-US" sz="2000" dirty="0"/>
              <a:t>If you surveyed everyone you meet, 95 percent of them would likely say that they want to write a book some day. Sadly, less than three percent of them actually will. The fact is, without organization and some coaching, and yes, a budget, realizing this dream remains elusive for most.</a:t>
            </a:r>
          </a:p>
          <a:p>
            <a:r>
              <a:rPr lang="en-US" sz="2000" dirty="0" smtClean="0"/>
              <a:t>Despite </a:t>
            </a:r>
            <a:r>
              <a:rPr lang="en-US" sz="2000" dirty="0"/>
              <a:t>having written professionally for my whole adult life, from legislative analyses, political speeches, persuasive testimony to opinion pieces and even my friends' wedding vows, when it came time to write my first book I tried for three years and got nowhere.  </a:t>
            </a:r>
          </a:p>
          <a:p>
            <a:r>
              <a:rPr lang="en-US" sz="2000" dirty="0" smtClean="0"/>
              <a:t>Getting </a:t>
            </a:r>
            <a:r>
              <a:rPr lang="en-US" sz="2000" dirty="0"/>
              <a:t>published can seem like a daunting task. First you must complete a manuscript that someone will want to read. Then, there is a lot of inside baseball that was historically controlled by stuffy old legacy publishing houses.</a:t>
            </a:r>
          </a:p>
        </p:txBody>
      </p:sp>
    </p:spTree>
    <p:extLst>
      <p:ext uri="{BB962C8B-B14F-4D97-AF65-F5344CB8AC3E}">
        <p14:creationId xmlns:p14="http://schemas.microsoft.com/office/powerpoint/2010/main" val="673553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8652B-B439-4AB5-8773-417F1E05177E}"/>
              </a:ext>
            </a:extLst>
          </p:cNvPr>
          <p:cNvSpPr>
            <a:spLocks noGrp="1"/>
          </p:cNvSpPr>
          <p:nvPr>
            <p:ph type="title"/>
          </p:nvPr>
        </p:nvSpPr>
        <p:spPr>
          <a:xfrm>
            <a:off x="1155855" y="609600"/>
            <a:ext cx="8554473" cy="1456267"/>
          </a:xfrm>
        </p:spPr>
        <p:txBody>
          <a:bodyPr/>
          <a:lstStyle/>
          <a:p>
            <a:r>
              <a:rPr lang="en-US" dirty="0" smtClean="0"/>
              <a:t>Writing Today</a:t>
            </a:r>
            <a:endParaRPr lang="en-US" dirty="0"/>
          </a:p>
        </p:txBody>
      </p:sp>
      <p:sp>
        <p:nvSpPr>
          <p:cNvPr id="3" name="Content Placeholder 2"/>
          <p:cNvSpPr>
            <a:spLocks noGrp="1"/>
          </p:cNvSpPr>
          <p:nvPr>
            <p:ph idx="1"/>
          </p:nvPr>
        </p:nvSpPr>
        <p:spPr/>
        <p:txBody>
          <a:bodyPr/>
          <a:lstStyle/>
          <a:p>
            <a:r>
              <a:rPr lang="en-US" dirty="0"/>
              <a:t>If you made it through the first part of this gauntlet, production and distribution loomed large. And then there is the 800 pound gorilla in the room: Marketing. (Canfield)</a:t>
            </a:r>
          </a:p>
          <a:p>
            <a:endParaRPr lang="en-US" dirty="0"/>
          </a:p>
          <a:p>
            <a:r>
              <a:rPr lang="en-US" dirty="0"/>
              <a:t>I broke through these barriers by being accepted into a very expensive coaching program that culminated in a contract with a New York publisher. This allowed me to concentrate on the organization, elements and </a:t>
            </a:r>
            <a:r>
              <a:rPr lang="en-US" dirty="0" smtClean="0"/>
              <a:t>the act </a:t>
            </a:r>
            <a:r>
              <a:rPr lang="en-US" dirty="0"/>
              <a:t>of writing. I had coaching and accountability. And deadlines! </a:t>
            </a:r>
          </a:p>
          <a:p>
            <a:endParaRPr lang="en-US" dirty="0"/>
          </a:p>
          <a:p>
            <a:r>
              <a:rPr lang="en-US" dirty="0"/>
              <a:t>Today options abound. The digital age has expanded avenues to opportunities that never before existed. The internet has created a veritable cornucopia of free-lance professionals from the publishing world who offer their services to help you navigate the landscape. </a:t>
            </a:r>
          </a:p>
        </p:txBody>
      </p:sp>
    </p:spTree>
    <p:extLst>
      <p:ext uri="{BB962C8B-B14F-4D97-AF65-F5344CB8AC3E}">
        <p14:creationId xmlns:p14="http://schemas.microsoft.com/office/powerpoint/2010/main" val="458675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2456430" y="1735481"/>
            <a:ext cx="6767147" cy="3340898"/>
          </a:xfrm>
          <a:prstGeom prst="rect">
            <a:avLst/>
          </a:prstGeom>
        </p:spPr>
      </p:pic>
    </p:spTree>
    <p:extLst>
      <p:ext uri="{BB962C8B-B14F-4D97-AF65-F5344CB8AC3E}">
        <p14:creationId xmlns:p14="http://schemas.microsoft.com/office/powerpoint/2010/main" val="2568516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8652B-B439-4AB5-8773-417F1E05177E}"/>
              </a:ext>
            </a:extLst>
          </p:cNvPr>
          <p:cNvSpPr>
            <a:spLocks noGrp="1"/>
          </p:cNvSpPr>
          <p:nvPr>
            <p:ph type="title"/>
          </p:nvPr>
        </p:nvSpPr>
        <p:spPr>
          <a:xfrm>
            <a:off x="1155855" y="609600"/>
            <a:ext cx="9661371" cy="1456267"/>
          </a:xfrm>
        </p:spPr>
        <p:txBody>
          <a:bodyPr>
            <a:normAutofit fontScale="90000"/>
          </a:bodyPr>
          <a:lstStyle/>
          <a:p>
            <a:r>
              <a:rPr lang="en-US" dirty="0"/>
              <a:t>Attitude is everything</a:t>
            </a:r>
            <a:br>
              <a:rPr lang="en-US" dirty="0"/>
            </a:br>
            <a:r>
              <a:rPr lang="en-US" dirty="0"/>
              <a:t>My inspiration when asking myself, "who am I to write a book?"</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Oh me! Oh life! of the questions of these recurring,</a:t>
            </a:r>
          </a:p>
          <a:p>
            <a:pPr marL="0" indent="0">
              <a:buNone/>
            </a:pPr>
            <a:r>
              <a:rPr lang="en-US" dirty="0"/>
              <a:t>Of the endless trains of the faithless, of cities </a:t>
            </a:r>
            <a:r>
              <a:rPr lang="en-US" dirty="0" err="1"/>
              <a:t>fill’d</a:t>
            </a:r>
            <a:r>
              <a:rPr lang="en-US" dirty="0"/>
              <a:t> with the foolish,</a:t>
            </a:r>
          </a:p>
          <a:p>
            <a:pPr marL="0" indent="0">
              <a:buNone/>
            </a:pPr>
            <a:r>
              <a:rPr lang="en-US" dirty="0"/>
              <a:t>Of myself forever reproaching myself, (for who more foolish than I, and who more faithless?)</a:t>
            </a:r>
          </a:p>
          <a:p>
            <a:pPr marL="0" indent="0">
              <a:buNone/>
            </a:pPr>
            <a:r>
              <a:rPr lang="en-US" dirty="0"/>
              <a:t>Of eyes that vainly crave the light, of the objects mean, of the struggle ever </a:t>
            </a:r>
            <a:r>
              <a:rPr lang="en-US" dirty="0" err="1"/>
              <a:t>renew’d</a:t>
            </a:r>
            <a:r>
              <a:rPr lang="en-US" dirty="0"/>
              <a:t>,</a:t>
            </a:r>
          </a:p>
          <a:p>
            <a:pPr marL="0" indent="0">
              <a:buNone/>
            </a:pPr>
            <a:r>
              <a:rPr lang="en-US" dirty="0"/>
              <a:t>Of the poor results of all, of the plodding and sordid crowds I see around me,</a:t>
            </a:r>
          </a:p>
          <a:p>
            <a:pPr marL="0" indent="0">
              <a:buNone/>
            </a:pPr>
            <a:r>
              <a:rPr lang="en-US" dirty="0"/>
              <a:t>Of the empty and useless years of the rest, with the rest me intertwined,</a:t>
            </a:r>
          </a:p>
          <a:p>
            <a:pPr marL="0" indent="0">
              <a:buNone/>
            </a:pPr>
            <a:r>
              <a:rPr lang="en-US" dirty="0"/>
              <a:t>The question, O me! so sad, recurring—What good amid these, O me, O life?</a:t>
            </a:r>
          </a:p>
          <a:p>
            <a:endParaRPr lang="en-US" dirty="0"/>
          </a:p>
          <a:p>
            <a:pPr marL="0" indent="0">
              <a:buNone/>
            </a:pPr>
            <a:r>
              <a:rPr lang="en-US" dirty="0" smtClean="0"/>
              <a:t>Answer</a:t>
            </a:r>
            <a:r>
              <a:rPr lang="en-US" dirty="0"/>
              <a:t>.</a:t>
            </a:r>
          </a:p>
          <a:p>
            <a:pPr marL="0" indent="0">
              <a:buNone/>
            </a:pPr>
            <a:r>
              <a:rPr lang="en-US" dirty="0"/>
              <a:t>That you are here—that life exists and identity,</a:t>
            </a:r>
          </a:p>
          <a:p>
            <a:pPr marL="0" indent="0">
              <a:buNone/>
            </a:pPr>
            <a:r>
              <a:rPr lang="en-US" dirty="0"/>
              <a:t>That the powerful play goes on, and you may contribute a verse.</a:t>
            </a:r>
          </a:p>
          <a:p>
            <a:pPr marL="457200" lvl="1" indent="0">
              <a:buNone/>
            </a:pPr>
            <a:r>
              <a:rPr lang="en-US" dirty="0"/>
              <a:t>Walt Whitman</a:t>
            </a:r>
          </a:p>
        </p:txBody>
      </p:sp>
    </p:spTree>
    <p:extLst>
      <p:ext uri="{BB962C8B-B14F-4D97-AF65-F5344CB8AC3E}">
        <p14:creationId xmlns:p14="http://schemas.microsoft.com/office/powerpoint/2010/main" val="2417305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8652B-B439-4AB5-8773-417F1E05177E}"/>
              </a:ext>
            </a:extLst>
          </p:cNvPr>
          <p:cNvSpPr>
            <a:spLocks noGrp="1"/>
          </p:cNvSpPr>
          <p:nvPr>
            <p:ph type="title"/>
          </p:nvPr>
        </p:nvSpPr>
        <p:spPr>
          <a:xfrm>
            <a:off x="1155855" y="609600"/>
            <a:ext cx="8554473" cy="1456267"/>
          </a:xfrm>
        </p:spPr>
        <p:txBody>
          <a:bodyPr>
            <a:normAutofit/>
          </a:bodyPr>
          <a:lstStyle/>
          <a:p>
            <a:r>
              <a:rPr lang="en-US" sz="4000" dirty="0" smtClean="0"/>
              <a:t>What is AI?</a:t>
            </a:r>
            <a:endParaRPr lang="en-US" sz="4000" dirty="0"/>
          </a:p>
        </p:txBody>
      </p:sp>
      <p:sp>
        <p:nvSpPr>
          <p:cNvPr id="3" name="Content Placeholder 2"/>
          <p:cNvSpPr>
            <a:spLocks noGrp="1"/>
          </p:cNvSpPr>
          <p:nvPr>
            <p:ph idx="1"/>
          </p:nvPr>
        </p:nvSpPr>
        <p:spPr>
          <a:xfrm>
            <a:off x="685801" y="1730477"/>
            <a:ext cx="10131425" cy="4513007"/>
          </a:xfrm>
        </p:spPr>
        <p:txBody>
          <a:bodyPr>
            <a:normAutofit/>
          </a:bodyPr>
          <a:lstStyle/>
          <a:p>
            <a:r>
              <a:rPr lang="en-US" sz="2000" dirty="0" smtClean="0"/>
              <a:t>A robust database coupled with a large language model programmed to execute functions.</a:t>
            </a:r>
          </a:p>
          <a:p>
            <a:r>
              <a:rPr lang="en-US" sz="2000" dirty="0" smtClean="0"/>
              <a:t>Artificial </a:t>
            </a:r>
            <a:r>
              <a:rPr lang="en-US" sz="2000" dirty="0"/>
              <a:t>intelligence is the simulation of human intelligence processes by machines, especially computer systems. Specific applications of AI include expert systems, natural language processing, speech recognition and machine </a:t>
            </a:r>
            <a:r>
              <a:rPr lang="en-US" sz="2000" dirty="0" smtClean="0"/>
              <a:t>vision.</a:t>
            </a:r>
          </a:p>
          <a:p>
            <a:r>
              <a:rPr lang="en-US" sz="2000" dirty="0"/>
              <a:t>As the hype around AI has accelerated, vendors have been scrambling to promote how their products and services use it. Often, what they refer to as AI is simply a component of the technology, such as machine learning. </a:t>
            </a:r>
            <a:endParaRPr lang="en-US" sz="2000" dirty="0" smtClean="0"/>
          </a:p>
          <a:p>
            <a:r>
              <a:rPr lang="en-US" sz="2000" dirty="0" smtClean="0"/>
              <a:t>AI </a:t>
            </a:r>
            <a:r>
              <a:rPr lang="en-US" sz="2000" dirty="0"/>
              <a:t>requires a foundation of specialized hardware and software for writing and training machine learning algorithms. No single programming language is synonymous with AI, but Python, R, Java, C++ and Julia have features popular with AI developers.</a:t>
            </a:r>
          </a:p>
        </p:txBody>
      </p:sp>
    </p:spTree>
    <p:extLst>
      <p:ext uri="{BB962C8B-B14F-4D97-AF65-F5344CB8AC3E}">
        <p14:creationId xmlns:p14="http://schemas.microsoft.com/office/powerpoint/2010/main" val="1538224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8652B-B439-4AB5-8773-417F1E05177E}"/>
              </a:ext>
            </a:extLst>
          </p:cNvPr>
          <p:cNvSpPr>
            <a:spLocks noGrp="1"/>
          </p:cNvSpPr>
          <p:nvPr>
            <p:ph type="title"/>
          </p:nvPr>
        </p:nvSpPr>
        <p:spPr>
          <a:xfrm>
            <a:off x="1155855" y="609600"/>
            <a:ext cx="8554473" cy="1456267"/>
          </a:xfrm>
        </p:spPr>
        <p:txBody>
          <a:bodyPr>
            <a:normAutofit/>
          </a:bodyPr>
          <a:lstStyle/>
          <a:p>
            <a:r>
              <a:rPr lang="en-US" sz="4000" dirty="0" smtClean="0"/>
              <a:t>What is AI?</a:t>
            </a:r>
            <a:endParaRPr lang="en-US" sz="4000" dirty="0"/>
          </a:p>
        </p:txBody>
      </p:sp>
      <p:sp>
        <p:nvSpPr>
          <p:cNvPr id="3" name="Content Placeholder 2"/>
          <p:cNvSpPr>
            <a:spLocks noGrp="1"/>
          </p:cNvSpPr>
          <p:nvPr>
            <p:ph idx="1"/>
          </p:nvPr>
        </p:nvSpPr>
        <p:spPr>
          <a:xfrm>
            <a:off x="685801" y="1730477"/>
            <a:ext cx="10131425" cy="4513007"/>
          </a:xfrm>
        </p:spPr>
        <p:txBody>
          <a:bodyPr>
            <a:normAutofit/>
          </a:bodyPr>
          <a:lstStyle/>
          <a:p>
            <a:r>
              <a:rPr lang="en-US" sz="2000" dirty="0"/>
              <a:t>In general, AI systems work by ingesting large amounts of labeled training data, analyzing the data for correlations and patterns, and using these patterns to make predictions about future states. </a:t>
            </a:r>
            <a:endParaRPr lang="en-US" sz="2000" dirty="0" smtClean="0"/>
          </a:p>
          <a:p>
            <a:r>
              <a:rPr lang="en-US" sz="2000" dirty="0" smtClean="0"/>
              <a:t>In </a:t>
            </a:r>
            <a:r>
              <a:rPr lang="en-US" sz="2000" dirty="0"/>
              <a:t>this way, a </a:t>
            </a:r>
            <a:r>
              <a:rPr lang="en-US" sz="2000" dirty="0" err="1"/>
              <a:t>chatbot</a:t>
            </a:r>
            <a:r>
              <a:rPr lang="en-US" sz="2000" dirty="0"/>
              <a:t> that is fed examples of text can learn to generate lifelike exchanges with people, or an image recognition tool can learn to identify and describe objects in images by reviewing millions of examples. </a:t>
            </a:r>
            <a:endParaRPr lang="en-US" sz="2000" dirty="0" smtClean="0"/>
          </a:p>
          <a:p>
            <a:r>
              <a:rPr lang="en-US" sz="2000" dirty="0" smtClean="0"/>
              <a:t>New</a:t>
            </a:r>
            <a:r>
              <a:rPr lang="en-US" sz="2000" dirty="0"/>
              <a:t>, rapidly improving generative AI techniques can create realistic text, images, music and other media.</a:t>
            </a:r>
          </a:p>
        </p:txBody>
      </p:sp>
    </p:spTree>
    <p:extLst>
      <p:ext uri="{BB962C8B-B14F-4D97-AF65-F5344CB8AC3E}">
        <p14:creationId xmlns:p14="http://schemas.microsoft.com/office/powerpoint/2010/main" val="2945676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57C101-46E1-4CAE-AE60-1AB79022B7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15B3C4-7FB6-414C-8C24-8862C0E6C9F3}">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16c05727-aa75-4e4a-9b5f-8a80a1165891"/>
    <ds:schemaRef ds:uri="http://purl.org/dc/terms/"/>
    <ds:schemaRef ds:uri="http://purl.org/dc/dcmitype/"/>
    <ds:schemaRef ds:uri="71af3243-3dd4-4a8d-8c0d-dd76da1f02a5"/>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E12C2FA-3740-4055-BA8A-74A1458F4A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Future design</Template>
  <TotalTime>0</TotalTime>
  <Words>2609</Words>
  <Application>Microsoft Office PowerPoint</Application>
  <PresentationFormat>Widescreen</PresentationFormat>
  <Paragraphs>151</Paragraphs>
  <Slides>23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Celestial</vt:lpstr>
      <vt:lpstr>The Importance of Your Human Voice in the Age of AI</vt:lpstr>
      <vt:lpstr>Winston and Julia</vt:lpstr>
      <vt:lpstr>A life spent deviating from the norm</vt:lpstr>
      <vt:lpstr>Writing Today</vt:lpstr>
      <vt:lpstr>Writing Today</vt:lpstr>
      <vt:lpstr>PowerPoint Presentation</vt:lpstr>
      <vt:lpstr>Attitude is everything My inspiration when asking myself, "who am I to write a book?"</vt:lpstr>
      <vt:lpstr>What is AI?</vt:lpstr>
      <vt:lpstr>What is AI?</vt:lpstr>
      <vt:lpstr>PowerPoint Presentation</vt:lpstr>
      <vt:lpstr>AI Programming</vt:lpstr>
      <vt:lpstr>AI Pros and cons?</vt:lpstr>
      <vt:lpstr>AI Advantages</vt:lpstr>
      <vt:lpstr>AI disadvantages</vt:lpstr>
      <vt:lpstr>Strong AI vs. weak AI</vt:lpstr>
      <vt:lpstr>PowerPoint Presentation</vt:lpstr>
      <vt:lpstr>PowerPoint Presentation</vt:lpstr>
      <vt:lpstr>PowerPoint Presentation</vt:lpstr>
      <vt:lpstr>ChatGPT</vt:lpstr>
      <vt:lpstr>Not So fast ...</vt:lpstr>
      <vt:lpstr>Like a fake rolex ...</vt:lpstr>
      <vt:lpstr>Oh me! Oh life! of the questions of these recurring...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2023-10-03T00:39:35Z</dcterms:created>
  <dcterms:modified xsi:type="dcterms:W3CDTF">2023-10-06T02:39:27Z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