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2" r:id="rId2"/>
    <p:sldId id="257" r:id="rId3"/>
    <p:sldId id="258" r:id="rId4"/>
    <p:sldId id="259" r:id="rId5"/>
    <p:sldId id="261" r:id="rId6"/>
    <p:sldId id="260" r:id="rId7"/>
    <p:sldId id="264" r:id="rId8"/>
    <p:sldId id="263" r:id="rId9"/>
    <p:sldId id="262" r:id="rId10"/>
    <p:sldId id="270" r:id="rId11"/>
    <p:sldId id="265" r:id="rId12"/>
    <p:sldId id="276" r:id="rId13"/>
    <p:sldId id="277" r:id="rId14"/>
    <p:sldId id="266" r:id="rId15"/>
    <p:sldId id="275" r:id="rId16"/>
    <p:sldId id="267" r:id="rId17"/>
    <p:sldId id="278" r:id="rId18"/>
    <p:sldId id="279" r:id="rId19"/>
    <p:sldId id="280" r:id="rId20"/>
    <p:sldId id="281" r:id="rId21"/>
    <p:sldId id="27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89138"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258D6-0A42-4F71-BB30-3524739D0108}"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E6347-A125-4A1C-A129-44DB417F616A}" type="slidenum">
              <a:rPr lang="en-US" smtClean="0"/>
              <a:t>‹#›</a:t>
            </a:fld>
            <a:endParaRPr lang="en-US"/>
          </a:p>
        </p:txBody>
      </p:sp>
    </p:spTree>
    <p:extLst>
      <p:ext uri="{BB962C8B-B14F-4D97-AF65-F5344CB8AC3E}">
        <p14:creationId xmlns:p14="http://schemas.microsoft.com/office/powerpoint/2010/main" val="146199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Zoom viewers</a:t>
            </a:r>
          </a:p>
          <a:p>
            <a:r>
              <a:rPr lang="en-US" dirty="0"/>
              <a:t>I will refer to Banner</a:t>
            </a:r>
          </a:p>
        </p:txBody>
      </p:sp>
      <p:sp>
        <p:nvSpPr>
          <p:cNvPr id="4" name="Slide Number Placeholder 3"/>
          <p:cNvSpPr>
            <a:spLocks noGrp="1"/>
          </p:cNvSpPr>
          <p:nvPr>
            <p:ph type="sldNum" sz="quarter" idx="5"/>
          </p:nvPr>
        </p:nvSpPr>
        <p:spPr/>
        <p:txBody>
          <a:bodyPr/>
          <a:lstStyle/>
          <a:p>
            <a:fld id="{C7CE6347-A125-4A1C-A129-44DB417F616A}" type="slidenum">
              <a:rPr lang="en-US" smtClean="0"/>
              <a:t>2</a:t>
            </a:fld>
            <a:endParaRPr lang="en-US"/>
          </a:p>
        </p:txBody>
      </p:sp>
    </p:spTree>
    <p:extLst>
      <p:ext uri="{BB962C8B-B14F-4D97-AF65-F5344CB8AC3E}">
        <p14:creationId xmlns:p14="http://schemas.microsoft.com/office/powerpoint/2010/main" val="212606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Counselor: “How would you rate it?”</a:t>
            </a:r>
          </a:p>
        </p:txBody>
      </p:sp>
      <p:sp>
        <p:nvSpPr>
          <p:cNvPr id="4" name="Slide Number Placeholder 3"/>
          <p:cNvSpPr>
            <a:spLocks noGrp="1"/>
          </p:cNvSpPr>
          <p:nvPr>
            <p:ph type="sldNum" sz="quarter" idx="5"/>
          </p:nvPr>
        </p:nvSpPr>
        <p:spPr/>
        <p:txBody>
          <a:bodyPr/>
          <a:lstStyle/>
          <a:p>
            <a:fld id="{C7CE6347-A125-4A1C-A129-44DB417F616A}" type="slidenum">
              <a:rPr lang="en-US" smtClean="0"/>
              <a:t>13</a:t>
            </a:fld>
            <a:endParaRPr lang="en-US"/>
          </a:p>
        </p:txBody>
      </p:sp>
    </p:spTree>
    <p:extLst>
      <p:ext uri="{BB962C8B-B14F-4D97-AF65-F5344CB8AC3E}">
        <p14:creationId xmlns:p14="http://schemas.microsoft.com/office/powerpoint/2010/main" val="133440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Joey: “How you </a:t>
            </a:r>
            <a:r>
              <a:rPr lang="en-US" dirty="0" err="1"/>
              <a:t>doin</a:t>
            </a:r>
            <a:r>
              <a:rPr lang="en-US" dirty="0"/>
              <a:t>’?</a:t>
            </a:r>
          </a:p>
        </p:txBody>
      </p:sp>
      <p:sp>
        <p:nvSpPr>
          <p:cNvPr id="4" name="Slide Number Placeholder 3"/>
          <p:cNvSpPr>
            <a:spLocks noGrp="1"/>
          </p:cNvSpPr>
          <p:nvPr>
            <p:ph type="sldNum" sz="quarter" idx="5"/>
          </p:nvPr>
        </p:nvSpPr>
        <p:spPr/>
        <p:txBody>
          <a:bodyPr/>
          <a:lstStyle/>
          <a:p>
            <a:fld id="{C7CE6347-A125-4A1C-A129-44DB417F616A}" type="slidenum">
              <a:rPr lang="en-US" smtClean="0"/>
              <a:t>14</a:t>
            </a:fld>
            <a:endParaRPr lang="en-US"/>
          </a:p>
        </p:txBody>
      </p:sp>
    </p:spTree>
    <p:extLst>
      <p:ext uri="{BB962C8B-B14F-4D97-AF65-F5344CB8AC3E}">
        <p14:creationId xmlns:p14="http://schemas.microsoft.com/office/powerpoint/2010/main" val="91147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book got published! (Ecstatic)</a:t>
            </a:r>
          </a:p>
        </p:txBody>
      </p:sp>
      <p:sp>
        <p:nvSpPr>
          <p:cNvPr id="4" name="Slide Number Placeholder 3"/>
          <p:cNvSpPr>
            <a:spLocks noGrp="1"/>
          </p:cNvSpPr>
          <p:nvPr>
            <p:ph type="sldNum" sz="quarter" idx="5"/>
          </p:nvPr>
        </p:nvSpPr>
        <p:spPr/>
        <p:txBody>
          <a:bodyPr/>
          <a:lstStyle/>
          <a:p>
            <a:fld id="{C7CE6347-A125-4A1C-A129-44DB417F616A}" type="slidenum">
              <a:rPr lang="en-US" smtClean="0"/>
              <a:t>15</a:t>
            </a:fld>
            <a:endParaRPr lang="en-US"/>
          </a:p>
        </p:txBody>
      </p:sp>
    </p:spTree>
    <p:extLst>
      <p:ext uri="{BB962C8B-B14F-4D97-AF65-F5344CB8AC3E}">
        <p14:creationId xmlns:p14="http://schemas.microsoft.com/office/powerpoint/2010/main" val="1305378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Readers relate to emotions, engage, go on the journey</a:t>
            </a:r>
          </a:p>
          <a:p>
            <a:r>
              <a:rPr lang="en-US" dirty="0"/>
              <a:t>Click to transition Corbett quote</a:t>
            </a:r>
          </a:p>
        </p:txBody>
      </p:sp>
      <p:sp>
        <p:nvSpPr>
          <p:cNvPr id="4" name="Slide Number Placeholder 3"/>
          <p:cNvSpPr>
            <a:spLocks noGrp="1"/>
          </p:cNvSpPr>
          <p:nvPr>
            <p:ph type="sldNum" sz="quarter" idx="5"/>
          </p:nvPr>
        </p:nvSpPr>
        <p:spPr/>
        <p:txBody>
          <a:bodyPr/>
          <a:lstStyle/>
          <a:p>
            <a:fld id="{C7CE6347-A125-4A1C-A129-44DB417F616A}" type="slidenum">
              <a:rPr lang="en-US" smtClean="0"/>
              <a:t>3</a:t>
            </a:fld>
            <a:endParaRPr lang="en-US"/>
          </a:p>
        </p:txBody>
      </p:sp>
    </p:spTree>
    <p:extLst>
      <p:ext uri="{BB962C8B-B14F-4D97-AF65-F5344CB8AC3E}">
        <p14:creationId xmlns:p14="http://schemas.microsoft.com/office/powerpoint/2010/main" val="4198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Wild example first, then Mimi</a:t>
            </a:r>
          </a:p>
          <a:p>
            <a:r>
              <a:rPr lang="en-US" dirty="0"/>
              <a:t>Book dedication.  </a:t>
            </a:r>
          </a:p>
          <a:p>
            <a:r>
              <a:rPr lang="en-US" dirty="0"/>
              <a:t>Almost 10 years ago, Mimi. </a:t>
            </a:r>
          </a:p>
        </p:txBody>
      </p:sp>
      <p:sp>
        <p:nvSpPr>
          <p:cNvPr id="4" name="Slide Number Placeholder 3"/>
          <p:cNvSpPr>
            <a:spLocks noGrp="1"/>
          </p:cNvSpPr>
          <p:nvPr>
            <p:ph type="sldNum" sz="quarter" idx="5"/>
          </p:nvPr>
        </p:nvSpPr>
        <p:spPr/>
        <p:txBody>
          <a:bodyPr/>
          <a:lstStyle/>
          <a:p>
            <a:fld id="{C7CE6347-A125-4A1C-A129-44DB417F616A}" type="slidenum">
              <a:rPr lang="en-US" smtClean="0"/>
              <a:t>4</a:t>
            </a:fld>
            <a:endParaRPr lang="en-US"/>
          </a:p>
        </p:txBody>
      </p:sp>
    </p:spTree>
    <p:extLst>
      <p:ext uri="{BB962C8B-B14F-4D97-AF65-F5344CB8AC3E}">
        <p14:creationId xmlns:p14="http://schemas.microsoft.com/office/powerpoint/2010/main" val="141876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Guys, the Old School, are conditioned or permitted not to express emotions</a:t>
            </a:r>
          </a:p>
          <a:p>
            <a:r>
              <a:rPr lang="en-US" dirty="0"/>
              <a:t>Then click for quote</a:t>
            </a:r>
          </a:p>
        </p:txBody>
      </p:sp>
      <p:sp>
        <p:nvSpPr>
          <p:cNvPr id="4" name="Slide Number Placeholder 3"/>
          <p:cNvSpPr>
            <a:spLocks noGrp="1"/>
          </p:cNvSpPr>
          <p:nvPr>
            <p:ph type="sldNum" sz="quarter" idx="5"/>
          </p:nvPr>
        </p:nvSpPr>
        <p:spPr/>
        <p:txBody>
          <a:bodyPr/>
          <a:lstStyle/>
          <a:p>
            <a:fld id="{C7CE6347-A125-4A1C-A129-44DB417F616A}" type="slidenum">
              <a:rPr lang="en-US" smtClean="0"/>
              <a:t>5</a:t>
            </a:fld>
            <a:endParaRPr lang="en-US"/>
          </a:p>
        </p:txBody>
      </p:sp>
    </p:spTree>
    <p:extLst>
      <p:ext uri="{BB962C8B-B14F-4D97-AF65-F5344CB8AC3E}">
        <p14:creationId xmlns:p14="http://schemas.microsoft.com/office/powerpoint/2010/main" val="71586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quote</a:t>
            </a:r>
          </a:p>
          <a:p>
            <a:r>
              <a:rPr lang="en-US" dirty="0"/>
              <a:t>Ignore feelings</a:t>
            </a:r>
          </a:p>
          <a:p>
            <a:r>
              <a:rPr lang="en-US" dirty="0"/>
              <a:t>Pull up your bootstraps</a:t>
            </a:r>
          </a:p>
          <a:p>
            <a:r>
              <a:rPr lang="en-US" dirty="0"/>
              <a:t>Be tough, Man up</a:t>
            </a:r>
          </a:p>
          <a:p>
            <a:r>
              <a:rPr lang="en-US" dirty="0"/>
              <a:t>It’s hard enough to feel our emotions, let alone write about them</a:t>
            </a:r>
          </a:p>
        </p:txBody>
      </p:sp>
      <p:sp>
        <p:nvSpPr>
          <p:cNvPr id="4" name="Slide Number Placeholder 3"/>
          <p:cNvSpPr>
            <a:spLocks noGrp="1"/>
          </p:cNvSpPr>
          <p:nvPr>
            <p:ph type="sldNum" sz="quarter" idx="5"/>
          </p:nvPr>
        </p:nvSpPr>
        <p:spPr/>
        <p:txBody>
          <a:bodyPr/>
          <a:lstStyle/>
          <a:p>
            <a:fld id="{C7CE6347-A125-4A1C-A129-44DB417F616A}" type="slidenum">
              <a:rPr lang="en-US" smtClean="0"/>
              <a:t>6</a:t>
            </a:fld>
            <a:endParaRPr lang="en-US"/>
          </a:p>
        </p:txBody>
      </p:sp>
    </p:spTree>
    <p:extLst>
      <p:ext uri="{BB962C8B-B14F-4D97-AF65-F5344CB8AC3E}">
        <p14:creationId xmlns:p14="http://schemas.microsoft.com/office/powerpoint/2010/main" val="1328365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quote</a:t>
            </a:r>
          </a:p>
        </p:txBody>
      </p:sp>
      <p:sp>
        <p:nvSpPr>
          <p:cNvPr id="4" name="Slide Number Placeholder 3"/>
          <p:cNvSpPr>
            <a:spLocks noGrp="1"/>
          </p:cNvSpPr>
          <p:nvPr>
            <p:ph type="sldNum" sz="quarter" idx="5"/>
          </p:nvPr>
        </p:nvSpPr>
        <p:spPr/>
        <p:txBody>
          <a:bodyPr/>
          <a:lstStyle/>
          <a:p>
            <a:fld id="{C7CE6347-A125-4A1C-A129-44DB417F616A}" type="slidenum">
              <a:rPr lang="en-US" smtClean="0"/>
              <a:t>7</a:t>
            </a:fld>
            <a:endParaRPr lang="en-US"/>
          </a:p>
        </p:txBody>
      </p:sp>
    </p:spTree>
    <p:extLst>
      <p:ext uri="{BB962C8B-B14F-4D97-AF65-F5344CB8AC3E}">
        <p14:creationId xmlns:p14="http://schemas.microsoft.com/office/powerpoint/2010/main" val="339725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male role model changed</a:t>
            </a:r>
          </a:p>
          <a:p>
            <a:r>
              <a:rPr lang="en-US" dirty="0"/>
              <a:t>Click for D’OH!</a:t>
            </a:r>
          </a:p>
        </p:txBody>
      </p:sp>
      <p:sp>
        <p:nvSpPr>
          <p:cNvPr id="4" name="Slide Number Placeholder 3"/>
          <p:cNvSpPr>
            <a:spLocks noGrp="1"/>
          </p:cNvSpPr>
          <p:nvPr>
            <p:ph type="sldNum" sz="quarter" idx="5"/>
          </p:nvPr>
        </p:nvSpPr>
        <p:spPr/>
        <p:txBody>
          <a:bodyPr/>
          <a:lstStyle/>
          <a:p>
            <a:fld id="{C7CE6347-A125-4A1C-A129-44DB417F616A}" type="slidenum">
              <a:rPr lang="en-US" smtClean="0"/>
              <a:t>8</a:t>
            </a:fld>
            <a:endParaRPr lang="en-US"/>
          </a:p>
        </p:txBody>
      </p:sp>
    </p:spTree>
    <p:extLst>
      <p:ext uri="{BB962C8B-B14F-4D97-AF65-F5344CB8AC3E}">
        <p14:creationId xmlns:p14="http://schemas.microsoft.com/office/powerpoint/2010/main" val="4056635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E6347-A125-4A1C-A129-44DB417F616A}" type="slidenum">
              <a:rPr lang="en-US" smtClean="0"/>
              <a:t>10</a:t>
            </a:fld>
            <a:endParaRPr lang="en-US"/>
          </a:p>
        </p:txBody>
      </p:sp>
    </p:spTree>
    <p:extLst>
      <p:ext uri="{BB962C8B-B14F-4D97-AF65-F5344CB8AC3E}">
        <p14:creationId xmlns:p14="http://schemas.microsoft.com/office/powerpoint/2010/main" val="2094430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Peel back enough layers and you’ll cry</a:t>
            </a:r>
          </a:p>
        </p:txBody>
      </p:sp>
      <p:sp>
        <p:nvSpPr>
          <p:cNvPr id="4" name="Slide Number Placeholder 3"/>
          <p:cNvSpPr>
            <a:spLocks noGrp="1"/>
          </p:cNvSpPr>
          <p:nvPr>
            <p:ph type="sldNum" sz="quarter" idx="5"/>
          </p:nvPr>
        </p:nvSpPr>
        <p:spPr/>
        <p:txBody>
          <a:bodyPr/>
          <a:lstStyle/>
          <a:p>
            <a:fld id="{C7CE6347-A125-4A1C-A129-44DB417F616A}" type="slidenum">
              <a:rPr lang="en-US" smtClean="0"/>
              <a:t>12</a:t>
            </a:fld>
            <a:endParaRPr lang="en-US"/>
          </a:p>
        </p:txBody>
      </p:sp>
    </p:spTree>
    <p:extLst>
      <p:ext uri="{BB962C8B-B14F-4D97-AF65-F5344CB8AC3E}">
        <p14:creationId xmlns:p14="http://schemas.microsoft.com/office/powerpoint/2010/main" val="73201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186301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65927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E4DBF-5E5E-4012-8706-9883AB04436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7696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50281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E4DBF-5E5E-4012-8706-9883AB04436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909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182225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11845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126412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71347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ED1C43-1B5C-401D-A46C-8D5997381345}"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3012103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412216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ED1C43-1B5C-401D-A46C-8D5997381345}"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423290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ED1C43-1B5C-401D-A46C-8D5997381345}"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37076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D1C43-1B5C-401D-A46C-8D5997381345}"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25848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354617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ED1C43-1B5C-401D-A46C-8D5997381345}"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9E4DBF-5E5E-4012-8706-9883AB044369}" type="slidenum">
              <a:rPr lang="en-US" smtClean="0"/>
              <a:t>‹#›</a:t>
            </a:fld>
            <a:endParaRPr lang="en-US"/>
          </a:p>
        </p:txBody>
      </p:sp>
    </p:spTree>
    <p:extLst>
      <p:ext uri="{BB962C8B-B14F-4D97-AF65-F5344CB8AC3E}">
        <p14:creationId xmlns:p14="http://schemas.microsoft.com/office/powerpoint/2010/main" val="253515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ED1C43-1B5C-401D-A46C-8D5997381345}" type="datetimeFigureOut">
              <a:rPr lang="en-US" smtClean="0"/>
              <a:t>2/24/2023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9E4DBF-5E5E-4012-8706-9883AB044369}" type="slidenum">
              <a:rPr lang="en-US" smtClean="0"/>
              <a:t>‹#›</a:t>
            </a:fld>
            <a:endParaRPr lang="en-US"/>
          </a:p>
        </p:txBody>
      </p:sp>
    </p:spTree>
    <p:extLst>
      <p:ext uri="{BB962C8B-B14F-4D97-AF65-F5344CB8AC3E}">
        <p14:creationId xmlns:p14="http://schemas.microsoft.com/office/powerpoint/2010/main" val="2581313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petecruz.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440CD-1BA5-7BE4-B9FD-6F1E75D24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962" y="704850"/>
            <a:ext cx="9753597" cy="4876799"/>
          </a:xfrm>
          <a:prstGeom prst="rect">
            <a:avLst/>
          </a:prstGeom>
        </p:spPr>
      </p:pic>
    </p:spTree>
    <p:extLst>
      <p:ext uri="{BB962C8B-B14F-4D97-AF65-F5344CB8AC3E}">
        <p14:creationId xmlns:p14="http://schemas.microsoft.com/office/powerpoint/2010/main" val="379608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65C376-0CE7-F7A3-C093-AEDF54F50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TextBox 3">
            <a:extLst>
              <a:ext uri="{FF2B5EF4-FFF2-40B4-BE49-F238E27FC236}">
                <a16:creationId xmlns:a16="http://schemas.microsoft.com/office/drawing/2014/main" id="{CFECC6DF-0EC0-9867-C714-7C51BD1C8C50}"/>
              </a:ext>
            </a:extLst>
          </p:cNvPr>
          <p:cNvSpPr txBox="1"/>
          <p:nvPr/>
        </p:nvSpPr>
        <p:spPr>
          <a:xfrm>
            <a:off x="9810750" y="790113"/>
            <a:ext cx="2289514" cy="1200329"/>
          </a:xfrm>
          <a:prstGeom prst="rect">
            <a:avLst/>
          </a:prstGeom>
          <a:noFill/>
        </p:spPr>
        <p:txBody>
          <a:bodyPr wrap="square" rtlCol="0">
            <a:spAutoFit/>
          </a:bodyPr>
          <a:lstStyle/>
          <a:p>
            <a:r>
              <a:rPr lang="en-US" sz="3600" b="1" i="1" dirty="0"/>
              <a:t>I wonder, woman</a:t>
            </a:r>
          </a:p>
        </p:txBody>
      </p:sp>
    </p:spTree>
    <p:extLst>
      <p:ext uri="{BB962C8B-B14F-4D97-AF65-F5344CB8AC3E}">
        <p14:creationId xmlns:p14="http://schemas.microsoft.com/office/powerpoint/2010/main" val="41857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DFB3A-67E5-B423-1D7B-B349137CA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183" y="1196387"/>
            <a:ext cx="5661267" cy="4465225"/>
          </a:xfrm>
          <a:prstGeom prst="rect">
            <a:avLst/>
          </a:prstGeom>
        </p:spPr>
      </p:pic>
      <p:sp>
        <p:nvSpPr>
          <p:cNvPr id="6" name="Speech Bubble: Oval 5">
            <a:extLst>
              <a:ext uri="{FF2B5EF4-FFF2-40B4-BE49-F238E27FC236}">
                <a16:creationId xmlns:a16="http://schemas.microsoft.com/office/drawing/2014/main" id="{FC87D61F-32A3-BCBC-3272-AFCCA0AA9A8E}"/>
              </a:ext>
            </a:extLst>
          </p:cNvPr>
          <p:cNvSpPr/>
          <p:nvPr/>
        </p:nvSpPr>
        <p:spPr>
          <a:xfrm flipH="1">
            <a:off x="3343275" y="370070"/>
            <a:ext cx="2831021" cy="2315979"/>
          </a:xfrm>
          <a:prstGeom prst="wedgeEllipseCallout">
            <a:avLst>
              <a:gd name="adj1" fmla="val -55071"/>
              <a:gd name="adj2" fmla="val 441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F0"/>
                </a:solidFill>
              </a:rPr>
              <a:t>How does that make you feel?</a:t>
            </a:r>
          </a:p>
        </p:txBody>
      </p:sp>
    </p:spTree>
    <p:extLst>
      <p:ext uri="{BB962C8B-B14F-4D97-AF65-F5344CB8AC3E}">
        <p14:creationId xmlns:p14="http://schemas.microsoft.com/office/powerpoint/2010/main" val="168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04C5A-1DB8-05D0-5EE6-2767E8CEC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838" y="0"/>
            <a:ext cx="7928324" cy="6858000"/>
          </a:xfrm>
          <a:prstGeom prst="rect">
            <a:avLst/>
          </a:prstGeom>
        </p:spPr>
      </p:pic>
    </p:spTree>
    <p:extLst>
      <p:ext uri="{BB962C8B-B14F-4D97-AF65-F5344CB8AC3E}">
        <p14:creationId xmlns:p14="http://schemas.microsoft.com/office/powerpoint/2010/main" val="67779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9729C340-470A-06C1-9602-AC63E43FD3E5}"/>
              </a:ext>
            </a:extLst>
          </p:cNvPr>
          <p:cNvGraphicFramePr>
            <a:graphicFrameLocks noChangeAspect="1"/>
          </p:cNvGraphicFramePr>
          <p:nvPr>
            <p:extLst>
              <p:ext uri="{D42A27DB-BD31-4B8C-83A1-F6EECF244321}">
                <p14:modId xmlns:p14="http://schemas.microsoft.com/office/powerpoint/2010/main" val="1811353707"/>
              </p:ext>
            </p:extLst>
          </p:nvPr>
        </p:nvGraphicFramePr>
        <p:xfrm>
          <a:off x="4803586" y="464819"/>
          <a:ext cx="4347697" cy="5928361"/>
        </p:xfrm>
        <a:graphic>
          <a:graphicData uri="http://schemas.openxmlformats.org/presentationml/2006/ole">
            <mc:AlternateContent xmlns:mc="http://schemas.openxmlformats.org/markup-compatibility/2006">
              <mc:Choice xmlns:v="urn:schemas-microsoft-com:vml" Requires="v">
                <p:oleObj name="Document" r:id="rId3" imgW="5956042" imgH="8121402" progId="Word.Document.12">
                  <p:embed/>
                </p:oleObj>
              </mc:Choice>
              <mc:Fallback>
                <p:oleObj name="Document" r:id="rId3" imgW="5956042" imgH="8121402" progId="Word.Document.12">
                  <p:embed/>
                  <p:pic>
                    <p:nvPicPr>
                      <p:cNvPr id="0" name=""/>
                      <p:cNvPicPr/>
                      <p:nvPr/>
                    </p:nvPicPr>
                    <p:blipFill>
                      <a:blip r:embed="rId4"/>
                      <a:stretch>
                        <a:fillRect/>
                      </a:stretch>
                    </p:blipFill>
                    <p:spPr>
                      <a:xfrm>
                        <a:off x="4803586" y="464819"/>
                        <a:ext cx="4347697" cy="5928361"/>
                      </a:xfrm>
                      <a:prstGeom prst="rect">
                        <a:avLst/>
                      </a:prstGeom>
                    </p:spPr>
                  </p:pic>
                </p:oleObj>
              </mc:Fallback>
            </mc:AlternateContent>
          </a:graphicData>
        </a:graphic>
      </p:graphicFrame>
    </p:spTree>
    <p:extLst>
      <p:ext uri="{BB962C8B-B14F-4D97-AF65-F5344CB8AC3E}">
        <p14:creationId xmlns:p14="http://schemas.microsoft.com/office/powerpoint/2010/main" val="169722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B74E72-98DC-A2C8-C255-BEBFDF5B5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273" y="1012970"/>
            <a:ext cx="9286100" cy="4832059"/>
          </a:xfrm>
          <a:prstGeom prst="rect">
            <a:avLst/>
          </a:prstGeom>
        </p:spPr>
      </p:pic>
    </p:spTree>
    <p:extLst>
      <p:ext uri="{BB962C8B-B14F-4D97-AF65-F5344CB8AC3E}">
        <p14:creationId xmlns:p14="http://schemas.microsoft.com/office/powerpoint/2010/main" val="374117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94F4C4-8AF0-94BE-05E5-3ACF5D283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368" y="664089"/>
            <a:ext cx="4731264" cy="4731264"/>
          </a:xfrm>
          <a:prstGeom prst="rect">
            <a:avLst/>
          </a:prstGeom>
        </p:spPr>
      </p:pic>
      <p:sp>
        <p:nvSpPr>
          <p:cNvPr id="2" name="TextBox 1">
            <a:extLst>
              <a:ext uri="{FF2B5EF4-FFF2-40B4-BE49-F238E27FC236}">
                <a16:creationId xmlns:a16="http://schemas.microsoft.com/office/drawing/2014/main" id="{20EF00F2-91FC-95B0-A135-30745A510E3E}"/>
              </a:ext>
            </a:extLst>
          </p:cNvPr>
          <p:cNvSpPr txBox="1"/>
          <p:nvPr/>
        </p:nvSpPr>
        <p:spPr>
          <a:xfrm>
            <a:off x="3503151" y="5778412"/>
            <a:ext cx="5185697" cy="830997"/>
          </a:xfrm>
          <a:prstGeom prst="rect">
            <a:avLst/>
          </a:prstGeom>
          <a:noFill/>
        </p:spPr>
        <p:txBody>
          <a:bodyPr wrap="square" rtlCol="0">
            <a:spAutoFit/>
          </a:bodyPr>
          <a:lstStyle/>
          <a:p>
            <a:pPr algn="ctr"/>
            <a:r>
              <a:rPr lang="en-US" sz="4800" dirty="0"/>
              <a:t>SHOW, </a:t>
            </a:r>
            <a:r>
              <a:rPr lang="en-US" sz="4800" dirty="0">
                <a:solidFill>
                  <a:srgbClr val="FF0000"/>
                </a:solidFill>
              </a:rPr>
              <a:t>NOT</a:t>
            </a:r>
            <a:r>
              <a:rPr lang="en-US" sz="4800" dirty="0"/>
              <a:t> TELL</a:t>
            </a:r>
          </a:p>
        </p:txBody>
      </p:sp>
    </p:spTree>
    <p:extLst>
      <p:ext uri="{BB962C8B-B14F-4D97-AF65-F5344CB8AC3E}">
        <p14:creationId xmlns:p14="http://schemas.microsoft.com/office/powerpoint/2010/main" val="78994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EB905F-A43F-4D0F-F8C0-D6BCAE262AE5}"/>
              </a:ext>
            </a:extLst>
          </p:cNvPr>
          <p:cNvPicPr>
            <a:picLocks noChangeAspect="1"/>
          </p:cNvPicPr>
          <p:nvPr/>
        </p:nvPicPr>
        <p:blipFill rotWithShape="1">
          <a:blip r:embed="rId2">
            <a:extLst>
              <a:ext uri="{28A0092B-C50C-407E-A947-70E740481C1C}">
                <a14:useLocalDpi xmlns:a14="http://schemas.microsoft.com/office/drawing/2010/main" val="0"/>
              </a:ext>
            </a:extLst>
          </a:blip>
          <a:srcRect l="6267" t="2083" b="4166"/>
          <a:stretch/>
        </p:blipFill>
        <p:spPr>
          <a:xfrm>
            <a:off x="1128713" y="214312"/>
            <a:ext cx="4967287" cy="6429375"/>
          </a:xfrm>
          <a:prstGeom prst="rect">
            <a:avLst/>
          </a:prstGeom>
          <a:ln>
            <a:solidFill>
              <a:schemeClr val="accent1"/>
            </a:solidFill>
          </a:ln>
        </p:spPr>
      </p:pic>
      <p:pic>
        <p:nvPicPr>
          <p:cNvPr id="2" name="Picture 1">
            <a:extLst>
              <a:ext uri="{FF2B5EF4-FFF2-40B4-BE49-F238E27FC236}">
                <a16:creationId xmlns:a16="http://schemas.microsoft.com/office/drawing/2014/main" id="{A7D49711-25BC-3178-0515-5546E6625E84}"/>
              </a:ext>
            </a:extLst>
          </p:cNvPr>
          <p:cNvPicPr>
            <a:picLocks noChangeAspect="1"/>
          </p:cNvPicPr>
          <p:nvPr/>
        </p:nvPicPr>
        <p:blipFill rotWithShape="1">
          <a:blip r:embed="rId3">
            <a:extLst>
              <a:ext uri="{28A0092B-C50C-407E-A947-70E740481C1C}">
                <a14:useLocalDpi xmlns:a14="http://schemas.microsoft.com/office/drawing/2010/main" val="0"/>
              </a:ext>
            </a:extLst>
          </a:blip>
          <a:srcRect l="6087" t="2084" r="11413" b="5833"/>
          <a:stretch/>
        </p:blipFill>
        <p:spPr>
          <a:xfrm>
            <a:off x="6800849" y="214311"/>
            <a:ext cx="4672013" cy="6429375"/>
          </a:xfrm>
          <a:prstGeom prst="rect">
            <a:avLst/>
          </a:prstGeom>
          <a:ln>
            <a:solidFill>
              <a:schemeClr val="accent1"/>
            </a:solidFill>
          </a:ln>
        </p:spPr>
      </p:pic>
    </p:spTree>
    <p:extLst>
      <p:ext uri="{BB962C8B-B14F-4D97-AF65-F5344CB8AC3E}">
        <p14:creationId xmlns:p14="http://schemas.microsoft.com/office/powerpoint/2010/main" val="90726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EB905F-A43F-4D0F-F8C0-D6BCAE262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
        <p:nvSpPr>
          <p:cNvPr id="2" name="Rectangle 1">
            <a:extLst>
              <a:ext uri="{FF2B5EF4-FFF2-40B4-BE49-F238E27FC236}">
                <a16:creationId xmlns:a16="http://schemas.microsoft.com/office/drawing/2014/main" id="{7A17B5FE-3E11-3FF7-4FD5-229218796F10}"/>
              </a:ext>
            </a:extLst>
          </p:cNvPr>
          <p:cNvSpPr/>
          <p:nvPr/>
        </p:nvSpPr>
        <p:spPr>
          <a:xfrm>
            <a:off x="3446318" y="-57151"/>
            <a:ext cx="5299364" cy="6858000"/>
          </a:xfrm>
          <a:prstGeom prst="rect">
            <a:avLst/>
          </a:prstGeom>
          <a:solidFill>
            <a:srgbClr val="D9D9D9">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321909-3367-F030-B88B-758C03BBF328}"/>
              </a:ext>
            </a:extLst>
          </p:cNvPr>
          <p:cNvPicPr>
            <a:picLocks noChangeAspect="1"/>
          </p:cNvPicPr>
          <p:nvPr/>
        </p:nvPicPr>
        <p:blipFill rotWithShape="1">
          <a:blip r:embed="rId3">
            <a:extLst>
              <a:ext uri="{28A0092B-C50C-407E-A947-70E740481C1C}">
                <a14:useLocalDpi xmlns:a14="http://schemas.microsoft.com/office/drawing/2010/main" val="0"/>
              </a:ext>
            </a:extLst>
          </a:blip>
          <a:srcRect l="542" t="965" r="117" b="1511"/>
          <a:stretch/>
        </p:blipFill>
        <p:spPr>
          <a:xfrm>
            <a:off x="762000" y="2981330"/>
            <a:ext cx="10982324" cy="1201203"/>
          </a:xfrm>
          <a:prstGeom prst="rect">
            <a:avLst/>
          </a:prstGeom>
          <a:ln w="57150">
            <a:solidFill>
              <a:schemeClr val="accent1"/>
            </a:solidFill>
          </a:ln>
        </p:spPr>
      </p:pic>
      <p:sp>
        <p:nvSpPr>
          <p:cNvPr id="6" name="Rectangle 5">
            <a:extLst>
              <a:ext uri="{FF2B5EF4-FFF2-40B4-BE49-F238E27FC236}">
                <a16:creationId xmlns:a16="http://schemas.microsoft.com/office/drawing/2014/main" id="{C1246027-43E8-CABC-BB18-9B11C658CBF6}"/>
              </a:ext>
            </a:extLst>
          </p:cNvPr>
          <p:cNvSpPr/>
          <p:nvPr/>
        </p:nvSpPr>
        <p:spPr>
          <a:xfrm>
            <a:off x="4054441" y="1657349"/>
            <a:ext cx="4306787" cy="414357"/>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508D8B9-535B-67DE-40D1-7D7C74E5D3FB}"/>
              </a:ext>
            </a:extLst>
          </p:cNvPr>
          <p:cNvCxnSpPr>
            <a:cxnSpLocks/>
            <a:stCxn id="6" idx="1"/>
          </p:cNvCxnSpPr>
          <p:nvPr/>
        </p:nvCxnSpPr>
        <p:spPr>
          <a:xfrm flipH="1">
            <a:off x="762000" y="1864528"/>
            <a:ext cx="3292441" cy="10596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754CC2B-99F6-9EFA-483E-AD0FF6E1A9E5}"/>
              </a:ext>
            </a:extLst>
          </p:cNvPr>
          <p:cNvCxnSpPr>
            <a:cxnSpLocks/>
            <a:endCxn id="6" idx="3"/>
          </p:cNvCxnSpPr>
          <p:nvPr/>
        </p:nvCxnSpPr>
        <p:spPr>
          <a:xfrm flipH="1" flipV="1">
            <a:off x="8361228" y="1864528"/>
            <a:ext cx="3383096" cy="105965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42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0EF2F1-07DD-A25A-AE38-3121355991E7}"/>
              </a:ext>
            </a:extLst>
          </p:cNvPr>
          <p:cNvSpPr txBox="1"/>
          <p:nvPr/>
        </p:nvSpPr>
        <p:spPr>
          <a:xfrm>
            <a:off x="2431839" y="936010"/>
            <a:ext cx="4643437" cy="2031325"/>
          </a:xfrm>
          <a:prstGeom prst="rect">
            <a:avLst/>
          </a:prstGeom>
          <a:noFill/>
        </p:spPr>
        <p:txBody>
          <a:bodyPr wrap="square" rtlCol="0">
            <a:spAutoFit/>
          </a:bodyPr>
          <a:lstStyle/>
          <a:p>
            <a:r>
              <a:rPr lang="en-US" dirty="0"/>
              <a:t>“She looked as if she were seated in a movie theater watching a horror movie, and I was the villain. </a:t>
            </a:r>
          </a:p>
          <a:p>
            <a:endParaRPr lang="en-US" dirty="0"/>
          </a:p>
          <a:p>
            <a:r>
              <a:rPr lang="en-US" dirty="0"/>
              <a:t>“The pupils of her eyes widened while her lips pressed into a single horizontal line </a:t>
            </a:r>
          </a:p>
        </p:txBody>
      </p:sp>
      <p:sp>
        <p:nvSpPr>
          <p:cNvPr id="3" name="TextBox 2">
            <a:extLst>
              <a:ext uri="{FF2B5EF4-FFF2-40B4-BE49-F238E27FC236}">
                <a16:creationId xmlns:a16="http://schemas.microsoft.com/office/drawing/2014/main" id="{1AA335DC-064F-A703-D947-A00328F3ACE7}"/>
              </a:ext>
            </a:extLst>
          </p:cNvPr>
          <p:cNvSpPr txBox="1"/>
          <p:nvPr/>
        </p:nvSpPr>
        <p:spPr>
          <a:xfrm>
            <a:off x="10163175" y="670262"/>
            <a:ext cx="1876424" cy="2031325"/>
          </a:xfrm>
          <a:prstGeom prst="rect">
            <a:avLst/>
          </a:prstGeom>
          <a:noFill/>
        </p:spPr>
        <p:txBody>
          <a:bodyPr wrap="square" rtlCol="0">
            <a:spAutoFit/>
          </a:bodyPr>
          <a:lstStyle/>
          <a:p>
            <a:r>
              <a:rPr lang="en-US" dirty="0"/>
              <a:t>Anxiety</a:t>
            </a:r>
          </a:p>
          <a:p>
            <a:r>
              <a:rPr lang="en-US" dirty="0"/>
              <a:t>Nervous</a:t>
            </a:r>
          </a:p>
          <a:p>
            <a:r>
              <a:rPr lang="en-US" dirty="0"/>
              <a:t>Scared</a:t>
            </a:r>
          </a:p>
          <a:p>
            <a:endParaRPr lang="en-US" dirty="0"/>
          </a:p>
          <a:p>
            <a:r>
              <a:rPr lang="en-US" dirty="0"/>
              <a:t>Shock</a:t>
            </a:r>
          </a:p>
          <a:p>
            <a:r>
              <a:rPr lang="en-US" dirty="0"/>
              <a:t>Disbelief</a:t>
            </a:r>
          </a:p>
          <a:p>
            <a:r>
              <a:rPr lang="en-US" dirty="0"/>
              <a:t>Overwhelmed</a:t>
            </a:r>
          </a:p>
        </p:txBody>
      </p:sp>
      <p:cxnSp>
        <p:nvCxnSpPr>
          <p:cNvPr id="5" name="Straight Arrow Connector 4">
            <a:extLst>
              <a:ext uri="{FF2B5EF4-FFF2-40B4-BE49-F238E27FC236}">
                <a16:creationId xmlns:a16="http://schemas.microsoft.com/office/drawing/2014/main" id="{BB108F65-211E-B80D-8A17-1BD9391B7BC0}"/>
              </a:ext>
            </a:extLst>
          </p:cNvPr>
          <p:cNvCxnSpPr>
            <a:cxnSpLocks/>
          </p:cNvCxnSpPr>
          <p:nvPr/>
        </p:nvCxnSpPr>
        <p:spPr>
          <a:xfrm>
            <a:off x="7757630" y="1181100"/>
            <a:ext cx="21945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99D9CEC-1687-60A1-03FB-F408D4D611DC}"/>
              </a:ext>
            </a:extLst>
          </p:cNvPr>
          <p:cNvSpPr txBox="1"/>
          <p:nvPr/>
        </p:nvSpPr>
        <p:spPr>
          <a:xfrm>
            <a:off x="2431839" y="3088134"/>
            <a:ext cx="4424362" cy="923330"/>
          </a:xfrm>
          <a:prstGeom prst="rect">
            <a:avLst/>
          </a:prstGeom>
          <a:noFill/>
        </p:spPr>
        <p:txBody>
          <a:bodyPr wrap="square" rtlCol="0">
            <a:spAutoFit/>
          </a:bodyPr>
          <a:lstStyle/>
          <a:p>
            <a:r>
              <a:rPr lang="en-US" dirty="0"/>
              <a:t>”She slumped and seemed to have stopped breathing. She was bracing herself” </a:t>
            </a:r>
          </a:p>
        </p:txBody>
      </p:sp>
      <p:sp>
        <p:nvSpPr>
          <p:cNvPr id="7" name="TextBox 6">
            <a:extLst>
              <a:ext uri="{FF2B5EF4-FFF2-40B4-BE49-F238E27FC236}">
                <a16:creationId xmlns:a16="http://schemas.microsoft.com/office/drawing/2014/main" id="{46A29939-5E0C-1D56-4F90-3692A218FEE4}"/>
              </a:ext>
            </a:extLst>
          </p:cNvPr>
          <p:cNvSpPr txBox="1"/>
          <p:nvPr/>
        </p:nvSpPr>
        <p:spPr>
          <a:xfrm>
            <a:off x="2515765" y="4495799"/>
            <a:ext cx="4340436" cy="1200329"/>
          </a:xfrm>
          <a:prstGeom prst="rect">
            <a:avLst/>
          </a:prstGeom>
          <a:noFill/>
        </p:spPr>
        <p:txBody>
          <a:bodyPr wrap="square" rtlCol="0">
            <a:spAutoFit/>
          </a:bodyPr>
          <a:lstStyle/>
          <a:p>
            <a:r>
              <a:rPr lang="en-US" dirty="0"/>
              <a:t>“Fling the plastic top across the room like a misshapen Frisbee? Or dunk it into the trash bin like a basketball while yelling choice expletives?”</a:t>
            </a:r>
          </a:p>
        </p:txBody>
      </p:sp>
      <p:pic>
        <p:nvPicPr>
          <p:cNvPr id="8" name="Picture 7">
            <a:extLst>
              <a:ext uri="{FF2B5EF4-FFF2-40B4-BE49-F238E27FC236}">
                <a16:creationId xmlns:a16="http://schemas.microsoft.com/office/drawing/2014/main" id="{D937269B-1669-C4C0-4CF9-FA962ABA5852}"/>
              </a:ext>
            </a:extLst>
          </p:cNvPr>
          <p:cNvPicPr>
            <a:picLocks noChangeAspect="1"/>
          </p:cNvPicPr>
          <p:nvPr/>
        </p:nvPicPr>
        <p:blipFill>
          <a:blip r:embed="rId2"/>
          <a:stretch>
            <a:fillRect/>
          </a:stretch>
        </p:blipFill>
        <p:spPr>
          <a:xfrm>
            <a:off x="7757630" y="2103259"/>
            <a:ext cx="2328874" cy="231668"/>
          </a:xfrm>
          <a:prstGeom prst="rect">
            <a:avLst/>
          </a:prstGeom>
        </p:spPr>
      </p:pic>
      <p:sp>
        <p:nvSpPr>
          <p:cNvPr id="9" name="TextBox 8">
            <a:extLst>
              <a:ext uri="{FF2B5EF4-FFF2-40B4-BE49-F238E27FC236}">
                <a16:creationId xmlns:a16="http://schemas.microsoft.com/office/drawing/2014/main" id="{DA4F1084-8B5E-9951-F082-B830D7631EA2}"/>
              </a:ext>
            </a:extLst>
          </p:cNvPr>
          <p:cNvSpPr txBox="1"/>
          <p:nvPr/>
        </p:nvSpPr>
        <p:spPr>
          <a:xfrm>
            <a:off x="10163175" y="2967335"/>
            <a:ext cx="1485900" cy="923330"/>
          </a:xfrm>
          <a:prstGeom prst="rect">
            <a:avLst/>
          </a:prstGeom>
          <a:noFill/>
        </p:spPr>
        <p:txBody>
          <a:bodyPr wrap="square" rtlCol="0">
            <a:spAutoFit/>
          </a:bodyPr>
          <a:lstStyle/>
          <a:p>
            <a:r>
              <a:rPr lang="en-US" dirty="0"/>
              <a:t>Resignation</a:t>
            </a:r>
          </a:p>
          <a:p>
            <a:r>
              <a:rPr lang="en-US" dirty="0"/>
              <a:t>Stunned</a:t>
            </a:r>
          </a:p>
          <a:p>
            <a:r>
              <a:rPr lang="en-US" dirty="0"/>
              <a:t>Numb</a:t>
            </a:r>
          </a:p>
        </p:txBody>
      </p:sp>
      <p:pic>
        <p:nvPicPr>
          <p:cNvPr id="10" name="Picture 9">
            <a:extLst>
              <a:ext uri="{FF2B5EF4-FFF2-40B4-BE49-F238E27FC236}">
                <a16:creationId xmlns:a16="http://schemas.microsoft.com/office/drawing/2014/main" id="{604EE01C-723E-6E67-B551-76B584599358}"/>
              </a:ext>
            </a:extLst>
          </p:cNvPr>
          <p:cNvPicPr>
            <a:picLocks noChangeAspect="1"/>
          </p:cNvPicPr>
          <p:nvPr/>
        </p:nvPicPr>
        <p:blipFill>
          <a:blip r:embed="rId2"/>
          <a:stretch>
            <a:fillRect/>
          </a:stretch>
        </p:blipFill>
        <p:spPr>
          <a:xfrm>
            <a:off x="7757630" y="3319705"/>
            <a:ext cx="2328874" cy="231668"/>
          </a:xfrm>
          <a:prstGeom prst="rect">
            <a:avLst/>
          </a:prstGeom>
        </p:spPr>
      </p:pic>
      <p:pic>
        <p:nvPicPr>
          <p:cNvPr id="11" name="Picture 10">
            <a:extLst>
              <a:ext uri="{FF2B5EF4-FFF2-40B4-BE49-F238E27FC236}">
                <a16:creationId xmlns:a16="http://schemas.microsoft.com/office/drawing/2014/main" id="{BABCEDB6-4EC1-3EE1-32BB-7EFDDF2FFDA2}"/>
              </a:ext>
            </a:extLst>
          </p:cNvPr>
          <p:cNvPicPr>
            <a:picLocks noChangeAspect="1"/>
          </p:cNvPicPr>
          <p:nvPr/>
        </p:nvPicPr>
        <p:blipFill>
          <a:blip r:embed="rId2"/>
          <a:stretch>
            <a:fillRect/>
          </a:stretch>
        </p:blipFill>
        <p:spPr>
          <a:xfrm>
            <a:off x="7690473" y="5166978"/>
            <a:ext cx="2328874" cy="231668"/>
          </a:xfrm>
          <a:prstGeom prst="rect">
            <a:avLst/>
          </a:prstGeom>
        </p:spPr>
      </p:pic>
      <p:sp>
        <p:nvSpPr>
          <p:cNvPr id="12" name="TextBox 11">
            <a:extLst>
              <a:ext uri="{FF2B5EF4-FFF2-40B4-BE49-F238E27FC236}">
                <a16:creationId xmlns:a16="http://schemas.microsoft.com/office/drawing/2014/main" id="{F7684804-EA8A-1005-2B43-4F4413C17162}"/>
              </a:ext>
            </a:extLst>
          </p:cNvPr>
          <p:cNvSpPr txBox="1"/>
          <p:nvPr/>
        </p:nvSpPr>
        <p:spPr>
          <a:xfrm>
            <a:off x="10163175" y="4798482"/>
            <a:ext cx="1876424" cy="1200329"/>
          </a:xfrm>
          <a:prstGeom prst="rect">
            <a:avLst/>
          </a:prstGeom>
          <a:noFill/>
        </p:spPr>
        <p:txBody>
          <a:bodyPr wrap="square" rtlCol="0">
            <a:spAutoFit/>
          </a:bodyPr>
          <a:lstStyle/>
          <a:p>
            <a:r>
              <a:rPr lang="en-US" dirty="0"/>
              <a:t>Outrage</a:t>
            </a:r>
          </a:p>
          <a:p>
            <a:r>
              <a:rPr lang="en-US" dirty="0"/>
              <a:t>Disgust</a:t>
            </a:r>
          </a:p>
          <a:p>
            <a:r>
              <a:rPr lang="en-US" dirty="0"/>
              <a:t>Incensed</a:t>
            </a:r>
          </a:p>
          <a:p>
            <a:endParaRPr lang="en-US" dirty="0"/>
          </a:p>
        </p:txBody>
      </p:sp>
    </p:spTree>
    <p:extLst>
      <p:ext uri="{BB962C8B-B14F-4D97-AF65-F5344CB8AC3E}">
        <p14:creationId xmlns:p14="http://schemas.microsoft.com/office/powerpoint/2010/main" val="139397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EDCD6-47EB-AB0A-C959-47882C7E3EB7}"/>
              </a:ext>
            </a:extLst>
          </p:cNvPr>
          <p:cNvSpPr txBox="1"/>
          <p:nvPr/>
        </p:nvSpPr>
        <p:spPr>
          <a:xfrm>
            <a:off x="2047875" y="847725"/>
            <a:ext cx="4800599" cy="1477328"/>
          </a:xfrm>
          <a:prstGeom prst="rect">
            <a:avLst/>
          </a:prstGeom>
          <a:noFill/>
        </p:spPr>
        <p:txBody>
          <a:bodyPr wrap="square" rtlCol="0">
            <a:spAutoFit/>
          </a:bodyPr>
          <a:lstStyle/>
          <a:p>
            <a:r>
              <a:rPr lang="en-US" dirty="0"/>
              <a:t>“Images of what my own angered expression must have looked like filled my mind. I’d have slits for eyes, my jaw jutting and hardened, and my forehead creased with blood vessels. </a:t>
            </a:r>
          </a:p>
        </p:txBody>
      </p:sp>
      <p:pic>
        <p:nvPicPr>
          <p:cNvPr id="4" name="Picture 3">
            <a:extLst>
              <a:ext uri="{FF2B5EF4-FFF2-40B4-BE49-F238E27FC236}">
                <a16:creationId xmlns:a16="http://schemas.microsoft.com/office/drawing/2014/main" id="{31A979E7-A95C-28F5-97A0-DD053B92A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900" y="847725"/>
            <a:ext cx="3850387" cy="1604328"/>
          </a:xfrm>
          <a:prstGeom prst="rect">
            <a:avLst/>
          </a:prstGeom>
        </p:spPr>
      </p:pic>
      <p:sp>
        <p:nvSpPr>
          <p:cNvPr id="6" name="TextBox 5">
            <a:extLst>
              <a:ext uri="{FF2B5EF4-FFF2-40B4-BE49-F238E27FC236}">
                <a16:creationId xmlns:a16="http://schemas.microsoft.com/office/drawing/2014/main" id="{3B238EE0-5D7D-38CA-20F1-755A6B8DF71F}"/>
              </a:ext>
            </a:extLst>
          </p:cNvPr>
          <p:cNvSpPr txBox="1"/>
          <p:nvPr/>
        </p:nvSpPr>
        <p:spPr>
          <a:xfrm>
            <a:off x="2047875" y="3429000"/>
            <a:ext cx="4600574" cy="2031325"/>
          </a:xfrm>
          <a:prstGeom prst="rect">
            <a:avLst/>
          </a:prstGeom>
          <a:noFill/>
        </p:spPr>
        <p:txBody>
          <a:bodyPr wrap="square" rtlCol="0">
            <a:spAutoFit/>
          </a:bodyPr>
          <a:lstStyle/>
          <a:p>
            <a:r>
              <a:rPr lang="en-US" dirty="0"/>
              <a:t>I retreated to the hallway and leaned against the wall to consider my response. Memories of Dad rushing to his room to retrieve one of his belts loomed fresh in my mind. I wished for my daughter to avoid the same terror of impending doom I experienced.</a:t>
            </a:r>
          </a:p>
        </p:txBody>
      </p:sp>
      <p:pic>
        <p:nvPicPr>
          <p:cNvPr id="7" name="Picture 6">
            <a:extLst>
              <a:ext uri="{FF2B5EF4-FFF2-40B4-BE49-F238E27FC236}">
                <a16:creationId xmlns:a16="http://schemas.microsoft.com/office/drawing/2014/main" id="{36648377-D9A0-9C29-E302-BBF23F9EC909}"/>
              </a:ext>
            </a:extLst>
          </p:cNvPr>
          <p:cNvPicPr>
            <a:picLocks noChangeAspect="1"/>
          </p:cNvPicPr>
          <p:nvPr/>
        </p:nvPicPr>
        <p:blipFill>
          <a:blip r:embed="rId3"/>
          <a:stretch>
            <a:fillRect/>
          </a:stretch>
        </p:blipFill>
        <p:spPr>
          <a:xfrm>
            <a:off x="7265188" y="4174280"/>
            <a:ext cx="2328874" cy="231668"/>
          </a:xfrm>
          <a:prstGeom prst="rect">
            <a:avLst/>
          </a:prstGeom>
        </p:spPr>
      </p:pic>
      <p:sp>
        <p:nvSpPr>
          <p:cNvPr id="8" name="TextBox 7">
            <a:extLst>
              <a:ext uri="{FF2B5EF4-FFF2-40B4-BE49-F238E27FC236}">
                <a16:creationId xmlns:a16="http://schemas.microsoft.com/office/drawing/2014/main" id="{28E27240-3881-1E10-3435-58D679317711}"/>
              </a:ext>
            </a:extLst>
          </p:cNvPr>
          <p:cNvSpPr txBox="1"/>
          <p:nvPr/>
        </p:nvSpPr>
        <p:spPr>
          <a:xfrm>
            <a:off x="9670162" y="3828449"/>
            <a:ext cx="1762125" cy="923330"/>
          </a:xfrm>
          <a:prstGeom prst="rect">
            <a:avLst/>
          </a:prstGeom>
          <a:noFill/>
        </p:spPr>
        <p:txBody>
          <a:bodyPr wrap="square" rtlCol="0">
            <a:spAutoFit/>
          </a:bodyPr>
          <a:lstStyle/>
          <a:p>
            <a:r>
              <a:rPr lang="en-US" dirty="0"/>
              <a:t>Remorse</a:t>
            </a:r>
          </a:p>
          <a:p>
            <a:r>
              <a:rPr lang="en-US" dirty="0"/>
              <a:t>Shame</a:t>
            </a:r>
          </a:p>
          <a:p>
            <a:r>
              <a:rPr lang="en-US" dirty="0"/>
              <a:t>Compassion</a:t>
            </a:r>
          </a:p>
        </p:txBody>
      </p:sp>
    </p:spTree>
    <p:extLst>
      <p:ext uri="{BB962C8B-B14F-4D97-AF65-F5344CB8AC3E}">
        <p14:creationId xmlns:p14="http://schemas.microsoft.com/office/powerpoint/2010/main" val="398161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8E8F8B-2B4D-F1A5-E076-8DD02AA2C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352" y="0"/>
            <a:ext cx="4581296" cy="6858000"/>
          </a:xfrm>
          <a:prstGeom prst="rect">
            <a:avLst/>
          </a:prstGeom>
        </p:spPr>
      </p:pic>
    </p:spTree>
    <p:extLst>
      <p:ext uri="{BB962C8B-B14F-4D97-AF65-F5344CB8AC3E}">
        <p14:creationId xmlns:p14="http://schemas.microsoft.com/office/powerpoint/2010/main" val="1321538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9128E-6D2A-0C38-6AAC-DA55D4828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266" y="456293"/>
            <a:ext cx="5990034" cy="5044239"/>
          </a:xfrm>
          <a:prstGeom prst="rect">
            <a:avLst/>
          </a:prstGeom>
        </p:spPr>
      </p:pic>
      <p:pic>
        <p:nvPicPr>
          <p:cNvPr id="5" name="Picture 4">
            <a:extLst>
              <a:ext uri="{FF2B5EF4-FFF2-40B4-BE49-F238E27FC236}">
                <a16:creationId xmlns:a16="http://schemas.microsoft.com/office/drawing/2014/main" id="{BA8122CD-A9BB-ABD2-599C-5B69DFCB5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024" y="1705881"/>
            <a:ext cx="3546476" cy="5066394"/>
          </a:xfrm>
          <a:prstGeom prst="rect">
            <a:avLst/>
          </a:prstGeom>
        </p:spPr>
      </p:pic>
    </p:spTree>
    <p:extLst>
      <p:ext uri="{BB962C8B-B14F-4D97-AF65-F5344CB8AC3E}">
        <p14:creationId xmlns:p14="http://schemas.microsoft.com/office/powerpoint/2010/main" val="34052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652C19-3CE7-1ED4-906D-3B78D5DDD35F}"/>
              </a:ext>
            </a:extLst>
          </p:cNvPr>
          <p:cNvSpPr txBox="1"/>
          <p:nvPr/>
        </p:nvSpPr>
        <p:spPr>
          <a:xfrm>
            <a:off x="2839462" y="3428999"/>
            <a:ext cx="3320249" cy="1938992"/>
          </a:xfrm>
          <a:prstGeom prst="rect">
            <a:avLst/>
          </a:prstGeom>
          <a:noFill/>
        </p:spPr>
        <p:txBody>
          <a:bodyPr wrap="square" rtlCol="0">
            <a:spAutoFit/>
          </a:bodyPr>
          <a:lstStyle/>
          <a:p>
            <a:r>
              <a:rPr lang="en-US" sz="2400" dirty="0"/>
              <a:t>Order from: </a:t>
            </a:r>
          </a:p>
          <a:p>
            <a:r>
              <a:rPr lang="en-US" sz="2400" b="1" dirty="0">
                <a:solidFill>
                  <a:srgbClr val="00B050"/>
                </a:solidFill>
                <a:hlinkClick r:id="rId2">
                  <a:extLst>
                    <a:ext uri="{A12FA001-AC4F-418D-AE19-62706E023703}">
                      <ahyp:hlinkClr xmlns:ahyp="http://schemas.microsoft.com/office/drawing/2018/hyperlinkcolor" val="tx"/>
                    </a:ext>
                  </a:extLst>
                </a:hlinkClick>
              </a:rPr>
              <a:t>www.PeteCruz.com</a:t>
            </a:r>
            <a:endParaRPr lang="en-US" sz="2400" b="1" dirty="0">
              <a:solidFill>
                <a:srgbClr val="00B050"/>
              </a:solidFill>
            </a:endParaRPr>
          </a:p>
          <a:p>
            <a:r>
              <a:rPr lang="en-US" sz="2400" dirty="0"/>
              <a:t>Amazon</a:t>
            </a:r>
          </a:p>
          <a:p>
            <a:r>
              <a:rPr lang="en-US" sz="2400" dirty="0"/>
              <a:t>Barnes &amp; Noble</a:t>
            </a:r>
          </a:p>
          <a:p>
            <a:r>
              <a:rPr lang="en-US" sz="2400" dirty="0"/>
              <a:t>Redemption Press</a:t>
            </a:r>
          </a:p>
        </p:txBody>
      </p:sp>
      <p:sp>
        <p:nvSpPr>
          <p:cNvPr id="3" name="TextBox 2">
            <a:extLst>
              <a:ext uri="{FF2B5EF4-FFF2-40B4-BE49-F238E27FC236}">
                <a16:creationId xmlns:a16="http://schemas.microsoft.com/office/drawing/2014/main" id="{2C3B13F5-B543-A7FA-A00E-4973CA3D5C93}"/>
              </a:ext>
            </a:extLst>
          </p:cNvPr>
          <p:cNvSpPr txBox="1"/>
          <p:nvPr/>
        </p:nvSpPr>
        <p:spPr>
          <a:xfrm>
            <a:off x="2839462" y="1219200"/>
            <a:ext cx="3037463" cy="1815882"/>
          </a:xfrm>
          <a:prstGeom prst="rect">
            <a:avLst/>
          </a:prstGeom>
          <a:noFill/>
        </p:spPr>
        <p:txBody>
          <a:bodyPr wrap="square" rtlCol="0">
            <a:spAutoFit/>
          </a:bodyPr>
          <a:lstStyle/>
          <a:p>
            <a:r>
              <a:rPr lang="en-US" sz="2800" b="1" dirty="0">
                <a:solidFill>
                  <a:schemeClr val="accent6"/>
                </a:solidFill>
              </a:rPr>
              <a:t>CWC 1</a:t>
            </a:r>
            <a:r>
              <a:rPr lang="en-US" sz="2800" b="1" baseline="30000" dirty="0">
                <a:solidFill>
                  <a:schemeClr val="accent6"/>
                </a:solidFill>
              </a:rPr>
              <a:t>ST</a:t>
            </a:r>
            <a:r>
              <a:rPr lang="en-US" sz="2800" b="1" dirty="0">
                <a:solidFill>
                  <a:schemeClr val="accent6"/>
                </a:solidFill>
              </a:rPr>
              <a:t> FRIDAY Attendees</a:t>
            </a:r>
          </a:p>
          <a:p>
            <a:r>
              <a:rPr lang="en-US" sz="2800" b="1" dirty="0">
                <a:solidFill>
                  <a:schemeClr val="accent6"/>
                </a:solidFill>
              </a:rPr>
              <a:t>Signed copy</a:t>
            </a:r>
          </a:p>
          <a:p>
            <a:r>
              <a:rPr lang="en-US" sz="2800" b="1" dirty="0">
                <a:solidFill>
                  <a:schemeClr val="accent6"/>
                </a:solidFill>
              </a:rPr>
              <a:t>$20.00</a:t>
            </a:r>
          </a:p>
        </p:txBody>
      </p:sp>
      <p:pic>
        <p:nvPicPr>
          <p:cNvPr id="5" name="Picture 4">
            <a:extLst>
              <a:ext uri="{FF2B5EF4-FFF2-40B4-BE49-F238E27FC236}">
                <a16:creationId xmlns:a16="http://schemas.microsoft.com/office/drawing/2014/main" id="{F33C396D-89EF-A778-00E8-04A7FC4385B3}"/>
              </a:ext>
            </a:extLst>
          </p:cNvPr>
          <p:cNvPicPr>
            <a:picLocks noChangeAspect="1"/>
          </p:cNvPicPr>
          <p:nvPr/>
        </p:nvPicPr>
        <p:blipFill>
          <a:blip r:embed="rId3"/>
          <a:stretch>
            <a:fillRect/>
          </a:stretch>
        </p:blipFill>
        <p:spPr>
          <a:xfrm>
            <a:off x="6777037" y="566856"/>
            <a:ext cx="4110038" cy="5724287"/>
          </a:xfrm>
          <a:prstGeom prst="rect">
            <a:avLst/>
          </a:prstGeom>
        </p:spPr>
      </p:pic>
    </p:spTree>
    <p:extLst>
      <p:ext uri="{BB962C8B-B14F-4D97-AF65-F5344CB8AC3E}">
        <p14:creationId xmlns:p14="http://schemas.microsoft.com/office/powerpoint/2010/main" val="6424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A936C-ACCA-E92E-712B-E66366F2A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702" y="3214688"/>
            <a:ext cx="7691748" cy="1582302"/>
          </a:xfrm>
          <a:prstGeom prst="rect">
            <a:avLst/>
          </a:prstGeom>
        </p:spPr>
      </p:pic>
      <p:sp>
        <p:nvSpPr>
          <p:cNvPr id="4" name="TextBox 3">
            <a:extLst>
              <a:ext uri="{FF2B5EF4-FFF2-40B4-BE49-F238E27FC236}">
                <a16:creationId xmlns:a16="http://schemas.microsoft.com/office/drawing/2014/main" id="{3120B823-5134-50E4-DB7B-EF62A66C06D4}"/>
              </a:ext>
            </a:extLst>
          </p:cNvPr>
          <p:cNvSpPr txBox="1"/>
          <p:nvPr/>
        </p:nvSpPr>
        <p:spPr>
          <a:xfrm>
            <a:off x="2596702" y="741581"/>
            <a:ext cx="7717871"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“People don’t turn to stories to experience what you, the writer, have experienced—or even what your characters have. They read to have their own experience.”—David Corbett</a:t>
            </a:r>
          </a:p>
        </p:txBody>
      </p:sp>
    </p:spTree>
    <p:extLst>
      <p:ext uri="{BB962C8B-B14F-4D97-AF65-F5344CB8AC3E}">
        <p14:creationId xmlns:p14="http://schemas.microsoft.com/office/powerpoint/2010/main" val="9641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DF143-0FD2-C0F3-8CB6-F351EF42F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348" y="2228850"/>
            <a:ext cx="5369304" cy="4026979"/>
          </a:xfrm>
          <a:prstGeom prst="rect">
            <a:avLst/>
          </a:prstGeom>
        </p:spPr>
      </p:pic>
      <p:sp>
        <p:nvSpPr>
          <p:cNvPr id="4" name="TextBox 3">
            <a:extLst>
              <a:ext uri="{FF2B5EF4-FFF2-40B4-BE49-F238E27FC236}">
                <a16:creationId xmlns:a16="http://schemas.microsoft.com/office/drawing/2014/main" id="{435B9384-8234-5BEA-094A-7923A97B5767}"/>
              </a:ext>
            </a:extLst>
          </p:cNvPr>
          <p:cNvSpPr txBox="1"/>
          <p:nvPr/>
        </p:nvSpPr>
        <p:spPr>
          <a:xfrm>
            <a:off x="1901023" y="373570"/>
            <a:ext cx="878327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you do your job as a writer, the book doesn’t belong so much to you anymore; it belongs to those impacted by it. So having said that, I definitely feel like ‘Wild’ isn’t mine anymore. It belongs to the readers.”—Cheryl Strayed</a:t>
            </a:r>
          </a:p>
        </p:txBody>
      </p:sp>
    </p:spTree>
    <p:extLst>
      <p:ext uri="{BB962C8B-B14F-4D97-AF65-F5344CB8AC3E}">
        <p14:creationId xmlns:p14="http://schemas.microsoft.com/office/powerpoint/2010/main" val="247406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4EA5B4-9131-AA54-8F62-DC5DD9259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396" y="1772821"/>
            <a:ext cx="9410329" cy="3920971"/>
          </a:xfrm>
          <a:prstGeom prst="rect">
            <a:avLst/>
          </a:prstGeom>
        </p:spPr>
      </p:pic>
      <p:sp>
        <p:nvSpPr>
          <p:cNvPr id="3" name="Speech Bubble: Rectangle 2">
            <a:extLst>
              <a:ext uri="{FF2B5EF4-FFF2-40B4-BE49-F238E27FC236}">
                <a16:creationId xmlns:a16="http://schemas.microsoft.com/office/drawing/2014/main" id="{12799346-C404-40D7-F185-2480212AACC0}"/>
              </a:ext>
            </a:extLst>
          </p:cNvPr>
          <p:cNvSpPr/>
          <p:nvPr/>
        </p:nvSpPr>
        <p:spPr>
          <a:xfrm>
            <a:off x="6920235" y="1034189"/>
            <a:ext cx="2642866" cy="1477264"/>
          </a:xfrm>
          <a:prstGeom prst="wedgeRectCallout">
            <a:avLst>
              <a:gd name="adj1" fmla="val -51832"/>
              <a:gd name="adj2" fmla="val 89772"/>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1">
                    <a:lumMod val="75000"/>
                  </a:schemeClr>
                </a:solidFill>
                <a:latin typeface="Arial" panose="020B0604020202020204" pitchFamily="34" charset="0"/>
                <a:cs typeface="Arial" panose="020B0604020202020204" pitchFamily="34" charset="0"/>
              </a:rPr>
              <a:t>Go ahead.</a:t>
            </a:r>
          </a:p>
          <a:p>
            <a:pPr algn="ctr"/>
            <a:r>
              <a:rPr lang="en-US" sz="2800" b="1" dirty="0">
                <a:solidFill>
                  <a:schemeClr val="accent1">
                    <a:lumMod val="75000"/>
                  </a:schemeClr>
                </a:solidFill>
                <a:latin typeface="Arial" panose="020B0604020202020204" pitchFamily="34" charset="0"/>
                <a:cs typeface="Arial" panose="020B0604020202020204" pitchFamily="34" charset="0"/>
              </a:rPr>
              <a:t>Make my day!</a:t>
            </a:r>
          </a:p>
        </p:txBody>
      </p:sp>
    </p:spTree>
    <p:extLst>
      <p:ext uri="{BB962C8B-B14F-4D97-AF65-F5344CB8AC3E}">
        <p14:creationId xmlns:p14="http://schemas.microsoft.com/office/powerpoint/2010/main" val="8886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539CD-87DA-38DF-51A3-A4EC49F43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304" y="1811690"/>
            <a:ext cx="8300347" cy="4303883"/>
          </a:xfrm>
          <a:prstGeom prst="rect">
            <a:avLst/>
          </a:prstGeom>
        </p:spPr>
      </p:pic>
      <p:sp>
        <p:nvSpPr>
          <p:cNvPr id="4" name="Speech Bubble: Rectangle 3">
            <a:extLst>
              <a:ext uri="{FF2B5EF4-FFF2-40B4-BE49-F238E27FC236}">
                <a16:creationId xmlns:a16="http://schemas.microsoft.com/office/drawing/2014/main" id="{D8961B3A-3C6C-4BEC-27EB-B16577E4DBE1}"/>
              </a:ext>
            </a:extLst>
          </p:cNvPr>
          <p:cNvSpPr/>
          <p:nvPr/>
        </p:nvSpPr>
        <p:spPr>
          <a:xfrm>
            <a:off x="7087549" y="742427"/>
            <a:ext cx="3139528" cy="1370458"/>
          </a:xfrm>
          <a:prstGeom prst="wedgeRectCallout">
            <a:avLst>
              <a:gd name="adj1" fmla="val -44807"/>
              <a:gd name="adj2" fmla="val 98096"/>
            </a:avLst>
          </a:prstGeom>
        </p:spPr>
        <p:style>
          <a:lnRef idx="2">
            <a:schemeClr val="accent2">
              <a:shade val="50000"/>
            </a:schemeClr>
          </a:lnRef>
          <a:fillRef idx="1001">
            <a:schemeClr val="lt1"/>
          </a:fillRef>
          <a:effectRef idx="0">
            <a:schemeClr val="accent2"/>
          </a:effectRef>
          <a:fontRef idx="minor">
            <a:schemeClr val="lt1"/>
          </a:fontRef>
        </p:style>
        <p:txBody>
          <a:bodyPr rtlCol="0" anchor="ctr"/>
          <a:lstStyle/>
          <a:p>
            <a:pPr algn="ctr"/>
            <a:r>
              <a:rPr lang="en-US" sz="2400" b="1" dirty="0">
                <a:solidFill>
                  <a:schemeClr val="accent1"/>
                </a:solidFill>
              </a:rPr>
              <a:t>Solving problems isn’t our line. We deal in lead, friend.</a:t>
            </a:r>
          </a:p>
        </p:txBody>
      </p:sp>
    </p:spTree>
    <p:extLst>
      <p:ext uri="{BB962C8B-B14F-4D97-AF65-F5344CB8AC3E}">
        <p14:creationId xmlns:p14="http://schemas.microsoft.com/office/powerpoint/2010/main" val="28260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2B4A58-908B-475C-93D5-431F43008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218" y="1438012"/>
            <a:ext cx="5209563" cy="5209563"/>
          </a:xfrm>
          <a:prstGeom prst="rect">
            <a:avLst/>
          </a:prstGeom>
        </p:spPr>
      </p:pic>
      <p:sp>
        <p:nvSpPr>
          <p:cNvPr id="4" name="Speech Bubble: Rectangle with Corners Rounded 3">
            <a:extLst>
              <a:ext uri="{FF2B5EF4-FFF2-40B4-BE49-F238E27FC236}">
                <a16:creationId xmlns:a16="http://schemas.microsoft.com/office/drawing/2014/main" id="{73C83622-6DB7-D253-91D6-573D088A9645}"/>
              </a:ext>
            </a:extLst>
          </p:cNvPr>
          <p:cNvSpPr/>
          <p:nvPr/>
        </p:nvSpPr>
        <p:spPr>
          <a:xfrm>
            <a:off x="7172586" y="536895"/>
            <a:ext cx="4689447" cy="1547321"/>
          </a:xfrm>
          <a:prstGeom prst="wedgeRoundRectCallout">
            <a:avLst>
              <a:gd name="adj1" fmla="val -60792"/>
              <a:gd name="adj2" fmla="val 8960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rPr>
              <a:t>Telling Al Bundy is just like telling the wind.</a:t>
            </a:r>
          </a:p>
        </p:txBody>
      </p:sp>
    </p:spTree>
    <p:extLst>
      <p:ext uri="{BB962C8B-B14F-4D97-AF65-F5344CB8AC3E}">
        <p14:creationId xmlns:p14="http://schemas.microsoft.com/office/powerpoint/2010/main" val="8504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A40EF-66DB-CE65-7268-EA84B385E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706" y="560952"/>
            <a:ext cx="5797119" cy="5736096"/>
          </a:xfrm>
          <a:prstGeom prst="rect">
            <a:avLst/>
          </a:prstGeom>
        </p:spPr>
      </p:pic>
      <p:sp>
        <p:nvSpPr>
          <p:cNvPr id="6" name="Speech Bubble: Oval 5">
            <a:extLst>
              <a:ext uri="{FF2B5EF4-FFF2-40B4-BE49-F238E27FC236}">
                <a16:creationId xmlns:a16="http://schemas.microsoft.com/office/drawing/2014/main" id="{2099CA16-0997-B33B-625E-B58C02EC75CF}"/>
              </a:ext>
            </a:extLst>
          </p:cNvPr>
          <p:cNvSpPr/>
          <p:nvPr/>
        </p:nvSpPr>
        <p:spPr>
          <a:xfrm>
            <a:off x="7563775" y="1447059"/>
            <a:ext cx="2308194" cy="1518081"/>
          </a:xfrm>
          <a:prstGeom prst="wedgeEllipseCallout">
            <a:avLst>
              <a:gd name="adj1" fmla="val -46987"/>
              <a:gd name="adj2" fmla="val 53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rPr>
              <a:t>D’OH!</a:t>
            </a:r>
          </a:p>
        </p:txBody>
      </p:sp>
    </p:spTree>
    <p:extLst>
      <p:ext uri="{BB962C8B-B14F-4D97-AF65-F5344CB8AC3E}">
        <p14:creationId xmlns:p14="http://schemas.microsoft.com/office/powerpoint/2010/main" val="214372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91515-6195-42A2-A88B-D311CEEC5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peech Bubble: Rectangle with Corners Rounded 5">
            <a:extLst>
              <a:ext uri="{FF2B5EF4-FFF2-40B4-BE49-F238E27FC236}">
                <a16:creationId xmlns:a16="http://schemas.microsoft.com/office/drawing/2014/main" id="{694C6ECD-64C5-B7E1-48DB-19C2989770A7}"/>
              </a:ext>
            </a:extLst>
          </p:cNvPr>
          <p:cNvSpPr/>
          <p:nvPr/>
        </p:nvSpPr>
        <p:spPr>
          <a:xfrm>
            <a:off x="4510481" y="142613"/>
            <a:ext cx="2594994" cy="1543573"/>
          </a:xfrm>
          <a:prstGeom prst="wedgeRoundRectCallout">
            <a:avLst>
              <a:gd name="adj1" fmla="val -36498"/>
              <a:gd name="adj2" fmla="val 89090"/>
              <a:gd name="adj3" fmla="val 166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rPr>
              <a:t>I’m BATMAN</a:t>
            </a:r>
            <a:r>
              <a:rPr lang="en-US" sz="3200" dirty="0">
                <a:solidFill>
                  <a:srgbClr val="FFFF00"/>
                </a:solidFill>
              </a:rPr>
              <a:t>!</a:t>
            </a:r>
          </a:p>
        </p:txBody>
      </p:sp>
    </p:spTree>
    <p:extLst>
      <p:ext uri="{BB962C8B-B14F-4D97-AF65-F5344CB8AC3E}">
        <p14:creationId xmlns:p14="http://schemas.microsoft.com/office/powerpoint/2010/main" val="283753432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618</TotalTime>
  <Words>485</Words>
  <Application>Microsoft Office PowerPoint</Application>
  <PresentationFormat>Widescreen</PresentationFormat>
  <Paragraphs>75</Paragraphs>
  <Slides>21</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Century Gothic</vt:lpstr>
      <vt:lpstr>Wingdings 3</vt:lpstr>
      <vt:lpstr>Wisp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Emotional With Your Writing</dc:title>
  <dc:creator>Pete Ramos</dc:creator>
  <cp:lastModifiedBy>Pete Ramos</cp:lastModifiedBy>
  <cp:revision>17</cp:revision>
  <dcterms:created xsi:type="dcterms:W3CDTF">2023-02-04T00:35:38Z</dcterms:created>
  <dcterms:modified xsi:type="dcterms:W3CDTF">2023-02-24T18:37:26Z</dcterms:modified>
</cp:coreProperties>
</file>